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09" autoAdjust="0"/>
  </p:normalViewPr>
  <p:slideViewPr>
    <p:cSldViewPr>
      <p:cViewPr varScale="1">
        <p:scale>
          <a:sx n="103" d="100"/>
          <a:sy n="103" d="100"/>
        </p:scale>
        <p:origin x="2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3-01-09T14:25:04.193"/>
    </inkml:context>
    <inkml:brush xml:id="br0">
      <inkml:brushProperty name="width" value="0.05292" units="cm"/>
      <inkml:brushProperty name="height" value="0.05292" units="cm"/>
      <inkml:brushProperty name="color" value="#009300"/>
    </inkml:brush>
  </inkml:definitions>
  <inkml:trace contextRef="#ctx0" brushRef="#br0">5715 0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B985E1-D2B2-482C-BF98-AEA6F903152D}"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FF4B-9C69-4513-8846-791EDBAFCBBA}" type="slidenum">
              <a:rPr lang="en-US" smtClean="0"/>
              <a:pPr/>
              <a:t>‹#›</a:t>
            </a:fld>
            <a:endParaRPr lang="en-US"/>
          </a:p>
        </p:txBody>
      </p:sp>
    </p:spTree>
    <p:extLst>
      <p:ext uri="{BB962C8B-B14F-4D97-AF65-F5344CB8AC3E}">
        <p14:creationId xmlns:p14="http://schemas.microsoft.com/office/powerpoint/2010/main" val="89114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985E1-D2B2-482C-BF98-AEA6F903152D}"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FF4B-9C69-4513-8846-791EDBAFCBBA}" type="slidenum">
              <a:rPr lang="en-US" smtClean="0"/>
              <a:pPr/>
              <a:t>‹#›</a:t>
            </a:fld>
            <a:endParaRPr lang="en-US"/>
          </a:p>
        </p:txBody>
      </p:sp>
    </p:spTree>
    <p:extLst>
      <p:ext uri="{BB962C8B-B14F-4D97-AF65-F5344CB8AC3E}">
        <p14:creationId xmlns:p14="http://schemas.microsoft.com/office/powerpoint/2010/main" val="227228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985E1-D2B2-482C-BF98-AEA6F903152D}"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FF4B-9C69-4513-8846-791EDBAFCBBA}" type="slidenum">
              <a:rPr lang="en-US" smtClean="0"/>
              <a:pPr/>
              <a:t>‹#›</a:t>
            </a:fld>
            <a:endParaRPr lang="en-US"/>
          </a:p>
        </p:txBody>
      </p:sp>
    </p:spTree>
    <p:extLst>
      <p:ext uri="{BB962C8B-B14F-4D97-AF65-F5344CB8AC3E}">
        <p14:creationId xmlns:p14="http://schemas.microsoft.com/office/powerpoint/2010/main" val="114550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985E1-D2B2-482C-BF98-AEA6F903152D}"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FF4B-9C69-4513-8846-791EDBAFCBBA}" type="slidenum">
              <a:rPr lang="en-US" smtClean="0"/>
              <a:pPr/>
              <a:t>‹#›</a:t>
            </a:fld>
            <a:endParaRPr lang="en-US"/>
          </a:p>
        </p:txBody>
      </p:sp>
    </p:spTree>
    <p:extLst>
      <p:ext uri="{BB962C8B-B14F-4D97-AF65-F5344CB8AC3E}">
        <p14:creationId xmlns:p14="http://schemas.microsoft.com/office/powerpoint/2010/main" val="402347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B985E1-D2B2-482C-BF98-AEA6F903152D}"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FF4B-9C69-4513-8846-791EDBAFCBBA}" type="slidenum">
              <a:rPr lang="en-US" smtClean="0"/>
              <a:pPr/>
              <a:t>‹#›</a:t>
            </a:fld>
            <a:endParaRPr lang="en-US"/>
          </a:p>
        </p:txBody>
      </p:sp>
    </p:spTree>
    <p:extLst>
      <p:ext uri="{BB962C8B-B14F-4D97-AF65-F5344CB8AC3E}">
        <p14:creationId xmlns:p14="http://schemas.microsoft.com/office/powerpoint/2010/main" val="425555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B985E1-D2B2-482C-BF98-AEA6F903152D}"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FFF4B-9C69-4513-8846-791EDBAFCBBA}" type="slidenum">
              <a:rPr lang="en-US" smtClean="0"/>
              <a:pPr/>
              <a:t>‹#›</a:t>
            </a:fld>
            <a:endParaRPr lang="en-US"/>
          </a:p>
        </p:txBody>
      </p:sp>
    </p:spTree>
    <p:extLst>
      <p:ext uri="{BB962C8B-B14F-4D97-AF65-F5344CB8AC3E}">
        <p14:creationId xmlns:p14="http://schemas.microsoft.com/office/powerpoint/2010/main" val="74796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B985E1-D2B2-482C-BF98-AEA6F903152D}" type="datetimeFigureOut">
              <a:rPr lang="en-US" smtClean="0"/>
              <a:pPr/>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FFF4B-9C69-4513-8846-791EDBAFCBBA}" type="slidenum">
              <a:rPr lang="en-US" smtClean="0"/>
              <a:pPr/>
              <a:t>‹#›</a:t>
            </a:fld>
            <a:endParaRPr lang="en-US"/>
          </a:p>
        </p:txBody>
      </p:sp>
    </p:spTree>
    <p:extLst>
      <p:ext uri="{BB962C8B-B14F-4D97-AF65-F5344CB8AC3E}">
        <p14:creationId xmlns:p14="http://schemas.microsoft.com/office/powerpoint/2010/main" val="268053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B985E1-D2B2-482C-BF98-AEA6F903152D}" type="datetimeFigureOut">
              <a:rPr lang="en-US" smtClean="0"/>
              <a:pPr/>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FFF4B-9C69-4513-8846-791EDBAFCBBA}" type="slidenum">
              <a:rPr lang="en-US" smtClean="0"/>
              <a:pPr/>
              <a:t>‹#›</a:t>
            </a:fld>
            <a:endParaRPr lang="en-US"/>
          </a:p>
        </p:txBody>
      </p:sp>
    </p:spTree>
    <p:extLst>
      <p:ext uri="{BB962C8B-B14F-4D97-AF65-F5344CB8AC3E}">
        <p14:creationId xmlns:p14="http://schemas.microsoft.com/office/powerpoint/2010/main" val="46052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985E1-D2B2-482C-BF98-AEA6F903152D}" type="datetimeFigureOut">
              <a:rPr lang="en-US" smtClean="0"/>
              <a:pPr/>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FFF4B-9C69-4513-8846-791EDBAFCBBA}" type="slidenum">
              <a:rPr lang="en-US" smtClean="0"/>
              <a:pPr/>
              <a:t>‹#›</a:t>
            </a:fld>
            <a:endParaRPr lang="en-US"/>
          </a:p>
        </p:txBody>
      </p:sp>
    </p:spTree>
    <p:extLst>
      <p:ext uri="{BB962C8B-B14F-4D97-AF65-F5344CB8AC3E}">
        <p14:creationId xmlns:p14="http://schemas.microsoft.com/office/powerpoint/2010/main" val="25858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B985E1-D2B2-482C-BF98-AEA6F903152D}"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FFF4B-9C69-4513-8846-791EDBAFCBBA}" type="slidenum">
              <a:rPr lang="en-US" smtClean="0"/>
              <a:pPr/>
              <a:t>‹#›</a:t>
            </a:fld>
            <a:endParaRPr lang="en-US"/>
          </a:p>
        </p:txBody>
      </p:sp>
    </p:spTree>
    <p:extLst>
      <p:ext uri="{BB962C8B-B14F-4D97-AF65-F5344CB8AC3E}">
        <p14:creationId xmlns:p14="http://schemas.microsoft.com/office/powerpoint/2010/main" val="147258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B985E1-D2B2-482C-BF98-AEA6F903152D}"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FFF4B-9C69-4513-8846-791EDBAFCBBA}" type="slidenum">
              <a:rPr lang="en-US" smtClean="0"/>
              <a:pPr/>
              <a:t>‹#›</a:t>
            </a:fld>
            <a:endParaRPr lang="en-US"/>
          </a:p>
        </p:txBody>
      </p:sp>
    </p:spTree>
    <p:extLst>
      <p:ext uri="{BB962C8B-B14F-4D97-AF65-F5344CB8AC3E}">
        <p14:creationId xmlns:p14="http://schemas.microsoft.com/office/powerpoint/2010/main" val="377934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985E1-D2B2-482C-BF98-AEA6F903152D}" type="datetimeFigureOut">
              <a:rPr lang="en-US" smtClean="0"/>
              <a:pPr/>
              <a:t>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FFF4B-9C69-4513-8846-791EDBAFCBBA}" type="slidenum">
              <a:rPr lang="en-US" smtClean="0"/>
              <a:pPr/>
              <a:t>‹#›</a:t>
            </a:fld>
            <a:endParaRPr lang="en-US"/>
          </a:p>
        </p:txBody>
      </p:sp>
    </p:spTree>
    <p:extLst>
      <p:ext uri="{BB962C8B-B14F-4D97-AF65-F5344CB8AC3E}">
        <p14:creationId xmlns:p14="http://schemas.microsoft.com/office/powerpoint/2010/main" val="328217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1143000"/>
          </a:xfrm>
        </p:spPr>
        <p:txBody>
          <a:bodyPr>
            <a:normAutofit fontScale="90000"/>
          </a:bodyPr>
          <a:lstStyle/>
          <a:p>
            <a:r>
              <a:rPr lang="en-US" sz="4000" dirty="0" smtClean="0">
                <a:solidFill>
                  <a:schemeClr val="tx2">
                    <a:lumMod val="75000"/>
                  </a:schemeClr>
                </a:solidFill>
                <a:latin typeface="Arial Black" pitchFamily="34" charset="0"/>
                <a:cs typeface="Arial" pitchFamily="34" charset="0"/>
              </a:rPr>
              <a:t>BUILDING THE TIGHT T OFFENSE</a:t>
            </a:r>
            <a:endParaRPr lang="en-US" sz="4000" dirty="0">
              <a:solidFill>
                <a:schemeClr val="tx2">
                  <a:lumMod val="75000"/>
                </a:schemeClr>
              </a:solidFill>
              <a:latin typeface="Arial Black" pitchFamily="34" charset="0"/>
              <a:cs typeface="Arial" pitchFamily="34" charset="0"/>
            </a:endParaRPr>
          </a:p>
        </p:txBody>
      </p:sp>
      <p:sp>
        <p:nvSpPr>
          <p:cNvPr id="3" name="Subtitle 2"/>
          <p:cNvSpPr>
            <a:spLocks noGrp="1"/>
          </p:cNvSpPr>
          <p:nvPr>
            <p:ph type="subTitle" idx="1"/>
          </p:nvPr>
        </p:nvSpPr>
        <p:spPr>
          <a:xfrm>
            <a:off x="1204912" y="4876800"/>
            <a:ext cx="6400800" cy="1595388"/>
          </a:xfrm>
        </p:spPr>
        <p:txBody>
          <a:bodyPr>
            <a:normAutofit fontScale="92500" lnSpcReduction="10000"/>
          </a:bodyPr>
          <a:lstStyle/>
          <a:p>
            <a:endParaRPr lang="en-US" sz="2400" dirty="0" smtClean="0">
              <a:solidFill>
                <a:schemeClr val="tx2">
                  <a:lumMod val="75000"/>
                </a:schemeClr>
              </a:solidFill>
              <a:latin typeface="Arial" pitchFamily="34" charset="0"/>
              <a:cs typeface="Arial" pitchFamily="34" charset="0"/>
            </a:endParaRPr>
          </a:p>
          <a:p>
            <a:r>
              <a:rPr lang="en-US" sz="2400" dirty="0" smtClean="0">
                <a:solidFill>
                  <a:schemeClr val="tx2">
                    <a:lumMod val="75000"/>
                  </a:schemeClr>
                </a:solidFill>
                <a:latin typeface="Arial" pitchFamily="34" charset="0"/>
                <a:cs typeface="Arial" pitchFamily="34" charset="0"/>
              </a:rPr>
              <a:t>Eric Stiegel </a:t>
            </a:r>
          </a:p>
          <a:p>
            <a:r>
              <a:rPr lang="en-US" sz="2400" dirty="0" smtClean="0">
                <a:solidFill>
                  <a:schemeClr val="tx2">
                    <a:lumMod val="75000"/>
                  </a:schemeClr>
                </a:solidFill>
                <a:latin typeface="Arial" pitchFamily="34" charset="0"/>
                <a:cs typeface="Arial" pitchFamily="34" charset="0"/>
              </a:rPr>
              <a:t>Head Football Coach </a:t>
            </a:r>
          </a:p>
          <a:p>
            <a:r>
              <a:rPr lang="en-US" sz="2400" dirty="0" smtClean="0">
                <a:solidFill>
                  <a:schemeClr val="tx2">
                    <a:lumMod val="75000"/>
                  </a:schemeClr>
                </a:solidFill>
                <a:latin typeface="Arial" pitchFamily="34" charset="0"/>
                <a:cs typeface="Arial" pitchFamily="34" charset="0"/>
              </a:rPr>
              <a:t>Taylor Truman High School</a:t>
            </a:r>
            <a:endParaRPr lang="en-US" sz="2400" dirty="0">
              <a:solidFill>
                <a:schemeClr val="tx2">
                  <a:lumMod val="75000"/>
                </a:schemeClr>
              </a:solidFill>
              <a:latin typeface="Arial" pitchFamily="34" charset="0"/>
              <a:cs typeface="Arial" pitchFamily="34" charset="0"/>
            </a:endParaRP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907" y="1336249"/>
            <a:ext cx="6553200" cy="36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407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tx2">
                    <a:lumMod val="75000"/>
                  </a:schemeClr>
                </a:solidFill>
                <a:latin typeface="Arial Black" pitchFamily="34" charset="0"/>
              </a:rPr>
              <a:t>WHAT HAPPENS IF THE STOP US?</a:t>
            </a:r>
            <a:endParaRPr lang="en-US" sz="3600" dirty="0"/>
          </a:p>
        </p:txBody>
      </p:sp>
      <p:sp>
        <p:nvSpPr>
          <p:cNvPr id="3" name="Content Placeholder 2"/>
          <p:cNvSpPr>
            <a:spLocks noGrp="1"/>
          </p:cNvSpPr>
          <p:nvPr>
            <p:ph idx="1"/>
          </p:nvPr>
        </p:nvSpPr>
        <p:spPr>
          <a:xfrm>
            <a:off x="457200" y="1295400"/>
            <a:ext cx="8229600" cy="1600200"/>
          </a:xfrm>
        </p:spPr>
        <p:txBody>
          <a:bodyPr/>
          <a:lstStyle/>
          <a:p>
            <a:pPr lvl="1"/>
            <a:r>
              <a:rPr lang="en-US" dirty="0" smtClean="0">
                <a:solidFill>
                  <a:schemeClr val="tx2">
                    <a:lumMod val="75000"/>
                  </a:schemeClr>
                </a:solidFill>
              </a:rPr>
              <a:t>The </a:t>
            </a:r>
            <a:r>
              <a:rPr lang="en-US" dirty="0">
                <a:solidFill>
                  <a:schemeClr val="tx2">
                    <a:lumMod val="75000"/>
                  </a:schemeClr>
                </a:solidFill>
              </a:rPr>
              <a:t>same thing that happens to any offense that gets stopped, </a:t>
            </a:r>
            <a:r>
              <a:rPr lang="en-US" dirty="0" smtClean="0">
                <a:solidFill>
                  <a:schemeClr val="tx2">
                    <a:lumMod val="75000"/>
                  </a:schemeClr>
                </a:solidFill>
              </a:rPr>
              <a:t>you </a:t>
            </a:r>
            <a:r>
              <a:rPr lang="en-US" dirty="0">
                <a:solidFill>
                  <a:schemeClr val="tx2">
                    <a:lumMod val="75000"/>
                  </a:schemeClr>
                </a:solidFill>
              </a:rPr>
              <a:t>lose</a:t>
            </a:r>
            <a:r>
              <a:rPr lang="en-US" dirty="0" smtClean="0">
                <a:solidFill>
                  <a:schemeClr val="tx2">
                    <a:lumMod val="75000"/>
                  </a:schemeClr>
                </a:solidFill>
              </a:rPr>
              <a:t>.</a:t>
            </a:r>
          </a:p>
          <a:p>
            <a:pPr marL="457200" lvl="1" indent="0">
              <a:buNone/>
            </a:pPr>
            <a:endParaRPr lang="en-US" dirty="0" smtClean="0">
              <a:solidFill>
                <a:schemeClr val="tx2">
                  <a:lumMod val="75000"/>
                </a:schemeClr>
              </a:solidFill>
            </a:endParaRPr>
          </a:p>
          <a:p>
            <a:pPr marL="457200" lvl="1" indent="0">
              <a:buNone/>
            </a:pPr>
            <a:endParaRPr lang="en-US" dirty="0">
              <a:solidFill>
                <a:schemeClr val="tx2">
                  <a:lumMod val="75000"/>
                </a:schemeClr>
              </a:solidFill>
            </a:endParaRPr>
          </a:p>
          <a:p>
            <a:endParaRPr lang="en-US" dirty="0"/>
          </a:p>
        </p:txBody>
      </p:sp>
      <p:pic>
        <p:nvPicPr>
          <p:cNvPr id="5122" name="Picture 2" descr="http://miprepzone.com/uploads/QBDevinGoodw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14600"/>
            <a:ext cx="609600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876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Arial Black" pitchFamily="34" charset="0"/>
              </a:rPr>
              <a:t>BUILDING THE OFFFENSE</a:t>
            </a:r>
            <a:endParaRPr lang="en-US" dirty="0">
              <a:solidFill>
                <a:schemeClr val="tx2">
                  <a:lumMod val="75000"/>
                </a:schemeClr>
              </a:solidFill>
              <a:latin typeface="Arial Black" pitchFamily="34" charset="0"/>
            </a:endParaRPr>
          </a:p>
        </p:txBody>
      </p:sp>
      <p:sp>
        <p:nvSpPr>
          <p:cNvPr id="3" name="Content Placeholder 2"/>
          <p:cNvSpPr>
            <a:spLocks noGrp="1"/>
          </p:cNvSpPr>
          <p:nvPr>
            <p:ph idx="1"/>
          </p:nvPr>
        </p:nvSpPr>
        <p:spPr>
          <a:xfrm>
            <a:off x="457200" y="1295400"/>
            <a:ext cx="8229600" cy="4525963"/>
          </a:xfrm>
        </p:spPr>
        <p:txBody>
          <a:bodyPr>
            <a:normAutofit fontScale="92500" lnSpcReduction="20000"/>
          </a:bodyPr>
          <a:lstStyle/>
          <a:p>
            <a:r>
              <a:rPr lang="en-US" dirty="0" smtClean="0">
                <a:solidFill>
                  <a:schemeClr val="tx2">
                    <a:lumMod val="75000"/>
                  </a:schemeClr>
                </a:solidFill>
              </a:rPr>
              <a:t>In the </a:t>
            </a:r>
            <a:r>
              <a:rPr lang="en-US" dirty="0">
                <a:solidFill>
                  <a:schemeClr val="tx2">
                    <a:lumMod val="75000"/>
                  </a:schemeClr>
                </a:solidFill>
              </a:rPr>
              <a:t>offseason we ask ourselves what type of offense are we going to be? </a:t>
            </a:r>
            <a:endParaRPr lang="en-US" dirty="0" smtClean="0">
              <a:solidFill>
                <a:schemeClr val="tx2">
                  <a:lumMod val="75000"/>
                </a:schemeClr>
              </a:solidFill>
            </a:endParaRPr>
          </a:p>
          <a:p>
            <a:pPr lvl="1"/>
            <a:r>
              <a:rPr lang="en-US" dirty="0" smtClean="0">
                <a:solidFill>
                  <a:schemeClr val="tx2">
                    <a:lumMod val="75000"/>
                  </a:schemeClr>
                </a:solidFill>
              </a:rPr>
              <a:t>We </a:t>
            </a:r>
            <a:r>
              <a:rPr lang="en-US" dirty="0">
                <a:solidFill>
                  <a:schemeClr val="tx2">
                    <a:lumMod val="75000"/>
                  </a:schemeClr>
                </a:solidFill>
              </a:rPr>
              <a:t>look at personnel and try to focus on what they will be able to do well within the framework of who we are. </a:t>
            </a:r>
            <a:endParaRPr lang="en-US" dirty="0" smtClean="0">
              <a:solidFill>
                <a:schemeClr val="tx2">
                  <a:lumMod val="75000"/>
                </a:schemeClr>
              </a:solidFill>
            </a:endParaRPr>
          </a:p>
          <a:p>
            <a:pPr lvl="1"/>
            <a:r>
              <a:rPr lang="en-US" dirty="0">
                <a:solidFill>
                  <a:schemeClr val="tx2">
                    <a:lumMod val="75000"/>
                  </a:schemeClr>
                </a:solidFill>
              </a:rPr>
              <a:t>It </a:t>
            </a:r>
            <a:r>
              <a:rPr lang="en-US" dirty="0" smtClean="0">
                <a:solidFill>
                  <a:schemeClr val="tx2">
                    <a:lumMod val="75000"/>
                  </a:schemeClr>
                </a:solidFill>
              </a:rPr>
              <a:t>starts </a:t>
            </a:r>
            <a:r>
              <a:rPr lang="en-US" dirty="0">
                <a:solidFill>
                  <a:schemeClr val="tx2">
                    <a:lumMod val="75000"/>
                  </a:schemeClr>
                </a:solidFill>
              </a:rPr>
              <a:t>with the QB.</a:t>
            </a:r>
          </a:p>
          <a:p>
            <a:pPr lvl="2"/>
            <a:r>
              <a:rPr lang="en-US" dirty="0">
                <a:solidFill>
                  <a:schemeClr val="tx2">
                    <a:lumMod val="75000"/>
                  </a:schemeClr>
                </a:solidFill>
              </a:rPr>
              <a:t>This year we had a great running QB and we attempted only 35 passes in the regular season.  The previous season we had more polished passer and through for 1000 yards out of the T.  </a:t>
            </a:r>
          </a:p>
          <a:p>
            <a:pPr lvl="2"/>
            <a:r>
              <a:rPr lang="en-US" dirty="0">
                <a:solidFill>
                  <a:schemeClr val="tx2">
                    <a:lumMod val="75000"/>
                  </a:schemeClr>
                </a:solidFill>
              </a:rPr>
              <a:t>We feel we must threaten the defense in some way with our QB.  Hopefully we can do it both running and passing, but he must be able to do it at least one way.  </a:t>
            </a:r>
          </a:p>
          <a:p>
            <a:pPr lvl="1"/>
            <a:endParaRPr lang="en-US" dirty="0"/>
          </a:p>
        </p:txBody>
      </p:sp>
    </p:spTree>
    <p:extLst>
      <p:ext uri="{BB962C8B-B14F-4D97-AF65-F5344CB8AC3E}">
        <p14:creationId xmlns:p14="http://schemas.microsoft.com/office/powerpoint/2010/main" val="2844612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Arial Black" pitchFamily="34" charset="0"/>
              </a:rPr>
              <a:t>THE OFFENSIVE LINE</a:t>
            </a:r>
            <a:endParaRPr lang="en-US" dirty="0"/>
          </a:p>
        </p:txBody>
      </p:sp>
      <p:sp>
        <p:nvSpPr>
          <p:cNvPr id="3" name="Content Placeholder 2"/>
          <p:cNvSpPr>
            <a:spLocks noGrp="1"/>
          </p:cNvSpPr>
          <p:nvPr>
            <p:ph idx="1"/>
          </p:nvPr>
        </p:nvSpPr>
        <p:spPr>
          <a:xfrm>
            <a:off x="499620" y="1371600"/>
            <a:ext cx="8229600" cy="2590799"/>
          </a:xfrm>
        </p:spPr>
        <p:txBody>
          <a:bodyPr>
            <a:normAutofit fontScale="92500" lnSpcReduction="20000"/>
          </a:bodyPr>
          <a:lstStyle/>
          <a:p>
            <a:pPr lvl="1"/>
            <a:r>
              <a:rPr lang="en-US" dirty="0" smtClean="0">
                <a:solidFill>
                  <a:schemeClr val="tx2">
                    <a:lumMod val="75000"/>
                  </a:schemeClr>
                </a:solidFill>
              </a:rPr>
              <a:t>Our personnel on the O-Line does </a:t>
            </a:r>
            <a:r>
              <a:rPr lang="en-US" dirty="0">
                <a:solidFill>
                  <a:schemeClr val="tx2">
                    <a:lumMod val="75000"/>
                  </a:schemeClr>
                </a:solidFill>
              </a:rPr>
              <a:t>not have a </a:t>
            </a:r>
            <a:r>
              <a:rPr lang="en-US" dirty="0" smtClean="0">
                <a:solidFill>
                  <a:schemeClr val="tx2">
                    <a:lumMod val="75000"/>
                  </a:schemeClr>
                </a:solidFill>
              </a:rPr>
              <a:t>giant impact </a:t>
            </a:r>
            <a:r>
              <a:rPr lang="en-US" dirty="0">
                <a:solidFill>
                  <a:schemeClr val="tx2">
                    <a:lumMod val="75000"/>
                  </a:schemeClr>
                </a:solidFill>
              </a:rPr>
              <a:t>on what we will </a:t>
            </a:r>
            <a:r>
              <a:rPr lang="en-US" dirty="0" smtClean="0">
                <a:solidFill>
                  <a:schemeClr val="tx2">
                    <a:lumMod val="75000"/>
                  </a:schemeClr>
                </a:solidFill>
              </a:rPr>
              <a:t>run. We </a:t>
            </a:r>
            <a:r>
              <a:rPr lang="en-US" dirty="0">
                <a:solidFill>
                  <a:schemeClr val="tx2">
                    <a:lumMod val="75000"/>
                  </a:schemeClr>
                </a:solidFill>
              </a:rPr>
              <a:t>are </a:t>
            </a:r>
            <a:r>
              <a:rPr lang="en-US" dirty="0" smtClean="0">
                <a:solidFill>
                  <a:schemeClr val="tx2">
                    <a:lumMod val="75000"/>
                  </a:schemeClr>
                </a:solidFill>
              </a:rPr>
              <a:t>looking </a:t>
            </a:r>
            <a:r>
              <a:rPr lang="en-US" dirty="0">
                <a:solidFill>
                  <a:schemeClr val="tx2">
                    <a:lumMod val="75000"/>
                  </a:schemeClr>
                </a:solidFill>
              </a:rPr>
              <a:t>at which pieces will fit well in spots.</a:t>
            </a:r>
          </a:p>
          <a:p>
            <a:pPr lvl="2"/>
            <a:r>
              <a:rPr lang="en-US" dirty="0">
                <a:solidFill>
                  <a:schemeClr val="tx2">
                    <a:lumMod val="75000"/>
                  </a:schemeClr>
                </a:solidFill>
              </a:rPr>
              <a:t>Our most physical drive blockers must be our Tackles and TE (generally our bigger kids)</a:t>
            </a:r>
          </a:p>
          <a:p>
            <a:pPr lvl="2"/>
            <a:r>
              <a:rPr lang="en-US" dirty="0">
                <a:solidFill>
                  <a:schemeClr val="tx2">
                    <a:lumMod val="75000"/>
                  </a:schemeClr>
                </a:solidFill>
              </a:rPr>
              <a:t>Our kids with a nasty attitude who can play in space are guards</a:t>
            </a:r>
          </a:p>
          <a:p>
            <a:pPr lvl="2"/>
            <a:r>
              <a:rPr lang="en-US" dirty="0">
                <a:solidFill>
                  <a:schemeClr val="tx2">
                    <a:lumMod val="75000"/>
                  </a:schemeClr>
                </a:solidFill>
              </a:rPr>
              <a:t>Our center must be quick, but also sturdy</a:t>
            </a:r>
          </a:p>
          <a:p>
            <a:pPr lvl="1"/>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114800"/>
            <a:ext cx="6333241" cy="260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508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Arial Black" pitchFamily="34" charset="0"/>
              </a:rPr>
              <a:t>RUNNING BACKS</a:t>
            </a:r>
            <a:endParaRPr lang="en-US" dirty="0"/>
          </a:p>
        </p:txBody>
      </p:sp>
      <p:sp>
        <p:nvSpPr>
          <p:cNvPr id="3" name="Content Placeholder 2"/>
          <p:cNvSpPr>
            <a:spLocks noGrp="1"/>
          </p:cNvSpPr>
          <p:nvPr>
            <p:ph idx="1"/>
          </p:nvPr>
        </p:nvSpPr>
        <p:spPr>
          <a:xfrm>
            <a:off x="-457200" y="1295400"/>
            <a:ext cx="8153400" cy="2514600"/>
          </a:xfrm>
        </p:spPr>
        <p:txBody>
          <a:bodyPr>
            <a:normAutofit fontScale="92500" lnSpcReduction="20000"/>
          </a:bodyPr>
          <a:lstStyle/>
          <a:p>
            <a:pPr lvl="3"/>
            <a:r>
              <a:rPr lang="en-US" sz="2400" dirty="0" smtClean="0">
                <a:solidFill>
                  <a:schemeClr val="tx2">
                    <a:lumMod val="75000"/>
                  </a:schemeClr>
                </a:solidFill>
              </a:rPr>
              <a:t>We </a:t>
            </a:r>
            <a:r>
              <a:rPr lang="en-US" sz="2400" dirty="0">
                <a:solidFill>
                  <a:schemeClr val="tx2">
                    <a:lumMod val="75000"/>
                  </a:schemeClr>
                </a:solidFill>
              </a:rPr>
              <a:t>generally like to put our most explosive playmaker at the 4 back (middle of the T).  Many people call that position the FB.  </a:t>
            </a:r>
            <a:r>
              <a:rPr lang="en-US" sz="2400" dirty="0" smtClean="0">
                <a:solidFill>
                  <a:schemeClr val="tx2">
                    <a:lumMod val="75000"/>
                  </a:schemeClr>
                </a:solidFill>
              </a:rPr>
              <a:t>This </a:t>
            </a:r>
            <a:r>
              <a:rPr lang="en-US" sz="2400" dirty="0">
                <a:solidFill>
                  <a:schemeClr val="tx2">
                    <a:lumMod val="75000"/>
                  </a:schemeClr>
                </a:solidFill>
              </a:rPr>
              <a:t>player runs our inside/outside traps, toss plays, and </a:t>
            </a:r>
            <a:r>
              <a:rPr lang="en-US" sz="2400" dirty="0" err="1">
                <a:solidFill>
                  <a:schemeClr val="tx2">
                    <a:lumMod val="75000"/>
                  </a:schemeClr>
                </a:solidFill>
              </a:rPr>
              <a:t>iso</a:t>
            </a:r>
            <a:r>
              <a:rPr lang="en-US" sz="2400" dirty="0">
                <a:solidFill>
                  <a:schemeClr val="tx2">
                    <a:lumMod val="75000"/>
                  </a:schemeClr>
                </a:solidFill>
              </a:rPr>
              <a:t> plays (if installed)</a:t>
            </a:r>
          </a:p>
          <a:p>
            <a:pPr lvl="3"/>
            <a:r>
              <a:rPr lang="en-US" sz="2400" dirty="0">
                <a:solidFill>
                  <a:schemeClr val="tx2">
                    <a:lumMod val="75000"/>
                  </a:schemeClr>
                </a:solidFill>
              </a:rPr>
              <a:t>The 2/3 backs must be our downhill physical runners.  They have to be able to J block bigger kids and run the off tackle plays with authority.  They are also the backs who are more likely to be featured in the pass game.</a:t>
            </a:r>
          </a:p>
          <a:p>
            <a:endParaRPr lang="en-US" sz="2400" dirty="0"/>
          </a:p>
        </p:txBody>
      </p:sp>
      <p:pic>
        <p:nvPicPr>
          <p:cNvPr id="6146" name="Picture 2" descr="https://lh5.googleusercontent.com/-TYpDj5Kkp-Y/UFcfGjTmyWI/AAAAAAAAGQs/waWS0DDpU8s/s1200/IMG_77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886200"/>
            <a:ext cx="37338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6.googleusercontent.com/--IbFxX9e6Cw/UFcfREJpk-I/AAAAAAAAGRI/QtCaHHVvvUI/s1200/IMG_77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97549"/>
            <a:ext cx="36957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195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Autofit/>
          </a:bodyPr>
          <a:lstStyle/>
          <a:p>
            <a:r>
              <a:rPr lang="en-US" sz="3600" dirty="0" smtClean="0">
                <a:solidFill>
                  <a:schemeClr val="tx2">
                    <a:lumMod val="75000"/>
                  </a:schemeClr>
                </a:solidFill>
                <a:latin typeface="Arial Black" pitchFamily="34" charset="0"/>
              </a:rPr>
              <a:t>ELIMINATE SPACE FOR THE DEFENSE</a:t>
            </a:r>
            <a:endParaRPr lang="en-US" sz="3600" dirty="0">
              <a:solidFill>
                <a:schemeClr val="tx2">
                  <a:lumMod val="75000"/>
                </a:schemeClr>
              </a:solidFill>
              <a:latin typeface="Arial Black" pitchFamily="34" charset="0"/>
            </a:endParaRPr>
          </a:p>
        </p:txBody>
      </p:sp>
      <p:sp>
        <p:nvSpPr>
          <p:cNvPr id="3" name="Content Placeholder 2"/>
          <p:cNvSpPr>
            <a:spLocks noGrp="1"/>
          </p:cNvSpPr>
          <p:nvPr>
            <p:ph idx="1"/>
          </p:nvPr>
        </p:nvSpPr>
        <p:spPr>
          <a:xfrm>
            <a:off x="457200" y="1600201"/>
            <a:ext cx="8229600" cy="2514600"/>
          </a:xfrm>
        </p:spPr>
        <p:txBody>
          <a:bodyPr>
            <a:normAutofit fontScale="92500" lnSpcReduction="10000"/>
          </a:bodyPr>
          <a:lstStyle/>
          <a:p>
            <a:pPr lvl="1"/>
            <a:r>
              <a:rPr lang="en-US" dirty="0" smtClean="0">
                <a:solidFill>
                  <a:schemeClr val="tx2">
                    <a:lumMod val="75000"/>
                  </a:schemeClr>
                </a:solidFill>
              </a:rPr>
              <a:t>Spread </a:t>
            </a:r>
            <a:r>
              <a:rPr lang="en-US" dirty="0">
                <a:solidFill>
                  <a:schemeClr val="tx2">
                    <a:lumMod val="75000"/>
                  </a:schemeClr>
                </a:solidFill>
              </a:rPr>
              <a:t>teams use formations to widen out a defense and many times use wide splits with their offensive line.  We have all heard that phrase we want to spread out the defense and create space.</a:t>
            </a:r>
          </a:p>
          <a:p>
            <a:pPr lvl="2"/>
            <a:r>
              <a:rPr lang="en-US" dirty="0">
                <a:solidFill>
                  <a:schemeClr val="tx2">
                    <a:lumMod val="75000"/>
                  </a:schemeClr>
                </a:solidFill>
              </a:rPr>
              <a:t>We are </a:t>
            </a:r>
            <a:r>
              <a:rPr lang="en-US" dirty="0" smtClean="0">
                <a:solidFill>
                  <a:schemeClr val="tx2">
                    <a:lumMod val="75000"/>
                  </a:schemeClr>
                </a:solidFill>
              </a:rPr>
              <a:t>the </a:t>
            </a:r>
            <a:r>
              <a:rPr lang="en-US" dirty="0">
                <a:solidFill>
                  <a:schemeClr val="tx2">
                    <a:lumMod val="75000"/>
                  </a:schemeClr>
                </a:solidFill>
              </a:rPr>
              <a:t>opposite.  We want to eliminate the space that you have to play in.  We are usually in tight splits because it eliminates space for the d lineman.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162720"/>
            <a:ext cx="5105400" cy="242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90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3600" dirty="0" smtClean="0">
                <a:solidFill>
                  <a:schemeClr val="tx2">
                    <a:lumMod val="75000"/>
                  </a:schemeClr>
                </a:solidFill>
                <a:latin typeface="Arial Black" pitchFamily="34" charset="0"/>
              </a:rPr>
              <a:t>PUT DEFENDERS IN DIFFERENT SPOTS</a:t>
            </a:r>
            <a:endParaRPr lang="en-US" sz="3600" dirty="0"/>
          </a:p>
        </p:txBody>
      </p:sp>
      <p:sp>
        <p:nvSpPr>
          <p:cNvPr id="3" name="Content Placeholder 2"/>
          <p:cNvSpPr>
            <a:spLocks noGrp="1"/>
          </p:cNvSpPr>
          <p:nvPr>
            <p:ph idx="1"/>
          </p:nvPr>
        </p:nvSpPr>
        <p:spPr>
          <a:xfrm>
            <a:off x="-37707" y="1618590"/>
            <a:ext cx="5715000" cy="4525963"/>
          </a:xfrm>
        </p:spPr>
        <p:txBody>
          <a:bodyPr>
            <a:normAutofit/>
          </a:bodyPr>
          <a:lstStyle/>
          <a:p>
            <a:pPr marL="800100" lvl="3" indent="-342900"/>
            <a:r>
              <a:rPr lang="en-US" sz="2400" dirty="0" smtClean="0"/>
              <a:t>We bring </a:t>
            </a:r>
            <a:r>
              <a:rPr lang="en-US" sz="2400" dirty="0"/>
              <a:t>in the corners into a territory where they are not used </a:t>
            </a:r>
            <a:r>
              <a:rPr lang="en-US" sz="2400" dirty="0" smtClean="0"/>
              <a:t>to playing.  </a:t>
            </a:r>
          </a:p>
          <a:p>
            <a:pPr marL="800100" lvl="3" indent="-342900"/>
            <a:r>
              <a:rPr lang="en-US" sz="2400" dirty="0" smtClean="0"/>
              <a:t>The opponents are in uncharted waters as they are asking DB’s to be more of a factor in the run game, but they still have to worry about play action and getting beat deep.  This can be a bind for them.</a:t>
            </a:r>
          </a:p>
          <a:p>
            <a:pPr marL="800100" lvl="3" indent="-342900"/>
            <a:r>
              <a:rPr lang="en-US" sz="2400" dirty="0" smtClean="0"/>
              <a:t>Our </a:t>
            </a:r>
            <a:r>
              <a:rPr lang="en-US" sz="2400" dirty="0"/>
              <a:t>kids play in the same space every down.  </a:t>
            </a:r>
          </a:p>
        </p:txBody>
      </p:sp>
      <p:pic>
        <p:nvPicPr>
          <p:cNvPr id="1026" name="Picture 2" descr="http://miprepzone.com/uploads/Cle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3048000" cy="431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290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a:solidFill>
                  <a:schemeClr val="tx2">
                    <a:lumMod val="75000"/>
                  </a:schemeClr>
                </a:solidFill>
              </a:rPr>
              <a:t>We </a:t>
            </a:r>
            <a:r>
              <a:rPr lang="en-US" dirty="0" smtClean="0">
                <a:solidFill>
                  <a:schemeClr val="tx2">
                    <a:lumMod val="75000"/>
                  </a:schemeClr>
                </a:solidFill>
              </a:rPr>
              <a:t>believe </a:t>
            </a:r>
            <a:r>
              <a:rPr lang="en-US" dirty="0">
                <a:solidFill>
                  <a:schemeClr val="tx2">
                    <a:lumMod val="75000"/>
                  </a:schemeClr>
                </a:solidFill>
              </a:rPr>
              <a:t>that to be successful on offense that we need to be able to run off </a:t>
            </a:r>
            <a:r>
              <a:rPr lang="en-US" dirty="0" smtClean="0">
                <a:solidFill>
                  <a:schemeClr val="tx2">
                    <a:lumMod val="75000"/>
                  </a:schemeClr>
                </a:solidFill>
              </a:rPr>
              <a:t>tackle, run </a:t>
            </a:r>
            <a:r>
              <a:rPr lang="en-US" dirty="0">
                <a:solidFill>
                  <a:schemeClr val="tx2">
                    <a:lumMod val="75000"/>
                  </a:schemeClr>
                </a:solidFill>
              </a:rPr>
              <a:t>our trap game effectively, and be able to threaten the defense with the QB</a:t>
            </a:r>
            <a:r>
              <a:rPr lang="en-US" dirty="0" smtClean="0">
                <a:solidFill>
                  <a:schemeClr val="tx2">
                    <a:lumMod val="75000"/>
                  </a:schemeClr>
                </a:solidFill>
              </a:rPr>
              <a:t>.</a:t>
            </a:r>
          </a:p>
          <a:p>
            <a:pPr lvl="2"/>
            <a:r>
              <a:rPr lang="en-US" dirty="0">
                <a:solidFill>
                  <a:schemeClr val="tx2">
                    <a:lumMod val="75000"/>
                  </a:schemeClr>
                </a:solidFill>
              </a:rPr>
              <a:t>The QB is the guy who can stretch out a defense for us</a:t>
            </a:r>
            <a:r>
              <a:rPr lang="en-US" dirty="0" smtClean="0">
                <a:solidFill>
                  <a:schemeClr val="tx2">
                    <a:lumMod val="75000"/>
                  </a:schemeClr>
                </a:solidFill>
              </a:rPr>
              <a:t>.</a:t>
            </a:r>
            <a:endParaRPr lang="en-US" dirty="0">
              <a:solidFill>
                <a:schemeClr val="tx2">
                  <a:lumMod val="75000"/>
                </a:schemeClr>
              </a:solidFill>
            </a:endParaRPr>
          </a:p>
          <a:p>
            <a:pPr lvl="3"/>
            <a:r>
              <a:rPr lang="en-US" dirty="0">
                <a:solidFill>
                  <a:schemeClr val="tx2">
                    <a:lumMod val="75000"/>
                  </a:schemeClr>
                </a:solidFill>
              </a:rPr>
              <a:t>If he runs the keep play well he forces more </a:t>
            </a:r>
            <a:r>
              <a:rPr lang="en-US" dirty="0" smtClean="0">
                <a:solidFill>
                  <a:schemeClr val="tx2">
                    <a:lumMod val="75000"/>
                  </a:schemeClr>
                </a:solidFill>
              </a:rPr>
              <a:t>defenders </a:t>
            </a:r>
            <a:r>
              <a:rPr lang="en-US" dirty="0">
                <a:solidFill>
                  <a:schemeClr val="tx2">
                    <a:lumMod val="75000"/>
                  </a:schemeClr>
                </a:solidFill>
              </a:rPr>
              <a:t>to play outside and he stretches the defense horizontally</a:t>
            </a:r>
          </a:p>
          <a:p>
            <a:pPr lvl="3"/>
            <a:r>
              <a:rPr lang="en-US" dirty="0">
                <a:solidFill>
                  <a:schemeClr val="tx2">
                    <a:lumMod val="75000"/>
                  </a:schemeClr>
                </a:solidFill>
              </a:rPr>
              <a:t>If he throws the ball well he forces the </a:t>
            </a:r>
            <a:r>
              <a:rPr lang="en-US" dirty="0" smtClean="0">
                <a:solidFill>
                  <a:schemeClr val="tx2">
                    <a:lumMod val="75000"/>
                  </a:schemeClr>
                </a:solidFill>
              </a:rPr>
              <a:t>DB’s </a:t>
            </a:r>
            <a:r>
              <a:rPr lang="en-US" dirty="0">
                <a:solidFill>
                  <a:schemeClr val="tx2">
                    <a:lumMod val="75000"/>
                  </a:schemeClr>
                </a:solidFill>
              </a:rPr>
              <a:t>to play more cautiously and he stretches the field vertically.</a:t>
            </a:r>
          </a:p>
          <a:p>
            <a:pPr lvl="3"/>
            <a:r>
              <a:rPr lang="en-US" dirty="0">
                <a:solidFill>
                  <a:schemeClr val="tx2">
                    <a:lumMod val="75000"/>
                  </a:schemeClr>
                </a:solidFill>
              </a:rPr>
              <a:t>If he can do both we should have good numbers to run against in the box.</a:t>
            </a:r>
          </a:p>
          <a:p>
            <a:endParaRPr lang="en-US" dirty="0"/>
          </a:p>
          <a:p>
            <a:pPr marL="857250" lvl="3" indent="0">
              <a:buNone/>
            </a:pPr>
            <a:endParaRPr lang="en-US" dirty="0"/>
          </a:p>
          <a:p>
            <a:endParaRPr lang="en-US" dirty="0"/>
          </a:p>
        </p:txBody>
      </p:sp>
      <p:sp>
        <p:nvSpPr>
          <p:cNvPr id="2" name="Title 1"/>
          <p:cNvSpPr>
            <a:spLocks noGrp="1"/>
          </p:cNvSpPr>
          <p:nvPr>
            <p:ph type="title"/>
          </p:nvPr>
        </p:nvSpPr>
        <p:spPr/>
        <p:txBody>
          <a:bodyPr>
            <a:normAutofit fontScale="90000"/>
          </a:bodyPr>
          <a:lstStyle/>
          <a:p>
            <a:r>
              <a:rPr lang="en-US" dirty="0" smtClean="0">
                <a:solidFill>
                  <a:schemeClr val="tx2">
                    <a:lumMod val="75000"/>
                  </a:schemeClr>
                </a:solidFill>
                <a:latin typeface="Arial Black" pitchFamily="34" charset="0"/>
              </a:rPr>
              <a:t>ATTACK THE WHOLE FIELD</a:t>
            </a:r>
            <a:endParaRPr lang="en-US" dirty="0">
              <a:solidFill>
                <a:schemeClr val="tx2">
                  <a:lumMod val="75000"/>
                </a:schemeClr>
              </a:solidFill>
              <a:latin typeface="Arial Black" pitchFamily="34" charset="0"/>
            </a:endParaRPr>
          </a:p>
        </p:txBody>
      </p:sp>
    </p:spTree>
    <p:extLst>
      <p:ext uri="{BB962C8B-B14F-4D97-AF65-F5344CB8AC3E}">
        <p14:creationId xmlns:p14="http://schemas.microsoft.com/office/powerpoint/2010/main" val="1689337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6096000"/>
          </a:xfrm>
        </p:spPr>
        <p:txBody>
          <a:bodyPr>
            <a:normAutofit fontScale="40000" lnSpcReduction="20000"/>
          </a:bodyPr>
          <a:lstStyle/>
          <a:p>
            <a:r>
              <a:rPr lang="en-US" b="1" dirty="0"/>
              <a:t>2012 Day 1</a:t>
            </a:r>
            <a:endParaRPr lang="en-US" dirty="0"/>
          </a:p>
          <a:p>
            <a:r>
              <a:rPr lang="en-US" b="1" dirty="0"/>
              <a:t>INDY #1 15 Min </a:t>
            </a:r>
            <a:endParaRPr lang="en-US" dirty="0"/>
          </a:p>
          <a:p>
            <a:pPr lvl="0"/>
            <a:r>
              <a:rPr lang="en-US" b="1" dirty="0"/>
              <a:t>OL</a:t>
            </a:r>
            <a:r>
              <a:rPr lang="en-US" dirty="0"/>
              <a:t> – Boards/Drive Blocks </a:t>
            </a:r>
            <a:r>
              <a:rPr lang="en-US" b="1" dirty="0"/>
              <a:t>(Block the Shade to </a:t>
            </a:r>
            <a:r>
              <a:rPr lang="en-US" b="1" dirty="0" err="1"/>
              <a:t>playside</a:t>
            </a:r>
            <a:r>
              <a:rPr lang="en-US" b="1" dirty="0"/>
              <a:t>)</a:t>
            </a:r>
            <a:endParaRPr lang="en-US" dirty="0"/>
          </a:p>
          <a:p>
            <a:pPr lvl="0"/>
            <a:r>
              <a:rPr lang="en-US" b="1" dirty="0" smtClean="0"/>
              <a:t>RB</a:t>
            </a:r>
            <a:r>
              <a:rPr lang="en-US" dirty="0" smtClean="0"/>
              <a:t> </a:t>
            </a:r>
            <a:r>
              <a:rPr lang="en-US" dirty="0"/>
              <a:t>– J Blocks (great footwork, head inside, be thick, take a squeezer vertical) H blocks</a:t>
            </a:r>
          </a:p>
          <a:p>
            <a:pPr lvl="0"/>
            <a:r>
              <a:rPr lang="en-US" b="1" dirty="0" smtClean="0"/>
              <a:t>QB</a:t>
            </a:r>
            <a:r>
              <a:rPr lang="en-US" dirty="0" smtClean="0"/>
              <a:t> </a:t>
            </a:r>
            <a:r>
              <a:rPr lang="en-US" dirty="0"/>
              <a:t>– Throwing Circuit</a:t>
            </a:r>
          </a:p>
          <a:p>
            <a:r>
              <a:rPr lang="en-US" b="1" dirty="0"/>
              <a:t>Indy #2 15 Min</a:t>
            </a:r>
            <a:endParaRPr lang="en-US" dirty="0"/>
          </a:p>
          <a:p>
            <a:pPr lvl="0"/>
            <a:r>
              <a:rPr lang="en-US" dirty="0"/>
              <a:t>QB/RB - backfield action (proper footwork, faking with energy, force the QB to put the ball up into the half back even when faking after trap</a:t>
            </a:r>
            <a:r>
              <a:rPr lang="en-US" dirty="0" smtClean="0"/>
              <a:t>)</a:t>
            </a:r>
            <a:endParaRPr lang="en-US" dirty="0"/>
          </a:p>
          <a:p>
            <a:pPr lvl="0"/>
            <a:r>
              <a:rPr lang="en-US" dirty="0"/>
              <a:t>OL – 2</a:t>
            </a:r>
            <a:r>
              <a:rPr lang="en-US" baseline="30000" dirty="0"/>
              <a:t>nd</a:t>
            </a:r>
            <a:r>
              <a:rPr lang="en-US" dirty="0"/>
              <a:t> Levels/Train</a:t>
            </a:r>
          </a:p>
          <a:p>
            <a:r>
              <a:rPr lang="en-US" b="1" dirty="0"/>
              <a:t>Group #1 </a:t>
            </a:r>
            <a:r>
              <a:rPr lang="en-US" b="1" i="1" u="sng" dirty="0"/>
              <a:t>(two 7 min periods)</a:t>
            </a:r>
            <a:endParaRPr lang="en-US" dirty="0"/>
          </a:p>
          <a:p>
            <a:pPr lvl="0"/>
            <a:r>
              <a:rPr lang="en-US" dirty="0"/>
              <a:t>1 QB/4back/HB/TE – </a:t>
            </a:r>
            <a:r>
              <a:rPr lang="en-US" b="1" dirty="0"/>
              <a:t>Play action period</a:t>
            </a:r>
            <a:r>
              <a:rPr lang="en-US" dirty="0"/>
              <a:t> </a:t>
            </a:r>
          </a:p>
          <a:p>
            <a:pPr lvl="0"/>
            <a:r>
              <a:rPr lang="en-US" dirty="0"/>
              <a:t>C/G/T 1 QB, 4 back – </a:t>
            </a:r>
            <a:r>
              <a:rPr lang="en-US" b="1" dirty="0"/>
              <a:t>Trap drill</a:t>
            </a:r>
            <a:r>
              <a:rPr lang="en-US" dirty="0"/>
              <a:t> vs. two fronts</a:t>
            </a:r>
          </a:p>
          <a:p>
            <a:r>
              <a:rPr lang="en-US" b="1" dirty="0"/>
              <a:t>Group #2 </a:t>
            </a:r>
            <a:r>
              <a:rPr lang="en-US" b="1" i="1" u="sng" dirty="0"/>
              <a:t>(two 7 min periods)</a:t>
            </a:r>
            <a:endParaRPr lang="en-US" dirty="0"/>
          </a:p>
          <a:p>
            <a:pPr lvl="0"/>
            <a:r>
              <a:rPr lang="en-US" dirty="0"/>
              <a:t>Alley Drill (1 Set Backs, C, G’s, TE’s) T hold Bags</a:t>
            </a:r>
          </a:p>
          <a:p>
            <a:pPr lvl="0"/>
            <a:r>
              <a:rPr lang="en-US" dirty="0"/>
              <a:t>Other Backs and TE are working routes </a:t>
            </a:r>
          </a:p>
          <a:p>
            <a:r>
              <a:rPr lang="en-US" b="1" dirty="0"/>
              <a:t>Team #1</a:t>
            </a:r>
            <a:endParaRPr lang="en-US" dirty="0"/>
          </a:p>
          <a:p>
            <a:r>
              <a:rPr lang="en-US" b="1" dirty="0"/>
              <a:t>Vs. Odd, Covered, Even (22)</a:t>
            </a:r>
            <a:endParaRPr lang="en-US" dirty="0"/>
          </a:p>
          <a:p>
            <a:pPr lvl="1"/>
            <a:r>
              <a:rPr lang="en-US" dirty="0"/>
              <a:t>40/41 </a:t>
            </a:r>
          </a:p>
          <a:p>
            <a:pPr lvl="1"/>
            <a:r>
              <a:rPr lang="en-US" dirty="0"/>
              <a:t>26/37</a:t>
            </a:r>
          </a:p>
          <a:p>
            <a:pPr lvl="1"/>
            <a:r>
              <a:rPr lang="en-US" dirty="0"/>
              <a:t>56/57 Alley </a:t>
            </a:r>
          </a:p>
          <a:p>
            <a:pPr lvl="1"/>
            <a:r>
              <a:rPr lang="en-US" dirty="0"/>
              <a:t>18/19 </a:t>
            </a:r>
          </a:p>
          <a:p>
            <a:pPr lvl="1"/>
            <a:r>
              <a:rPr lang="en-US" dirty="0"/>
              <a:t>42/43</a:t>
            </a:r>
          </a:p>
          <a:p>
            <a:pPr lvl="1"/>
            <a:r>
              <a:rPr lang="en-US" dirty="0"/>
              <a:t>48/49 Toss</a:t>
            </a:r>
          </a:p>
          <a:p>
            <a:pPr lvl="1"/>
            <a:r>
              <a:rPr lang="en-US" dirty="0"/>
              <a:t>18/19 pass</a:t>
            </a:r>
          </a:p>
          <a:p>
            <a:pPr lvl="1"/>
            <a:r>
              <a:rPr lang="en-US" dirty="0"/>
              <a:t>18/19 wheel</a:t>
            </a:r>
          </a:p>
          <a:p>
            <a:pPr lvl="1"/>
            <a:r>
              <a:rPr lang="en-US" dirty="0"/>
              <a:t>26/37 counter</a:t>
            </a:r>
          </a:p>
          <a:p>
            <a:pPr lvl="1"/>
            <a:r>
              <a:rPr lang="en-US" dirty="0"/>
              <a:t>37 boot solid</a:t>
            </a:r>
          </a:p>
          <a:p>
            <a:pPr lvl="1"/>
            <a:r>
              <a:rPr lang="en-US" dirty="0"/>
              <a:t>26 Michigan</a:t>
            </a:r>
          </a:p>
          <a:p>
            <a:pPr lvl="1"/>
            <a:r>
              <a:rPr lang="en-US" dirty="0"/>
              <a:t>18 TE Screen Left</a:t>
            </a:r>
          </a:p>
        </p:txBody>
      </p:sp>
      <p:sp>
        <p:nvSpPr>
          <p:cNvPr id="4" name="TextBox 3"/>
          <p:cNvSpPr txBox="1"/>
          <p:nvPr/>
        </p:nvSpPr>
        <p:spPr>
          <a:xfrm>
            <a:off x="685800" y="193339"/>
            <a:ext cx="7315200" cy="707886"/>
          </a:xfrm>
          <a:prstGeom prst="rect">
            <a:avLst/>
          </a:prstGeom>
          <a:noFill/>
        </p:spPr>
        <p:txBody>
          <a:bodyPr wrap="square" rtlCol="0">
            <a:spAutoFit/>
          </a:bodyPr>
          <a:lstStyle/>
          <a:p>
            <a:pPr algn="ctr"/>
            <a:r>
              <a:rPr lang="en-US" sz="4000" dirty="0" smtClean="0">
                <a:solidFill>
                  <a:schemeClr val="tx2">
                    <a:lumMod val="75000"/>
                  </a:schemeClr>
                </a:solidFill>
                <a:latin typeface="Arial Black" pitchFamily="34" charset="0"/>
              </a:rPr>
              <a:t>PRACTICE PLAN</a:t>
            </a:r>
            <a:endParaRPr lang="en-US" sz="4000" dirty="0">
              <a:solidFill>
                <a:schemeClr val="tx2">
                  <a:lumMod val="75000"/>
                </a:schemeClr>
              </a:solidFill>
              <a:latin typeface="Arial Black"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38400"/>
            <a:ext cx="2736141"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057400" y="0"/>
              <a:ext cx="360" cy="360"/>
            </p14:xfrm>
          </p:contentPart>
        </mc:Choice>
        <mc:Fallback xmlns:mv="urn:schemas-microsoft-com:mac:vml" xmlns="">
          <p:pic>
            <p:nvPicPr>
              <p:cNvPr id="2" name="Ink 1"/>
              <p:cNvPicPr/>
              <p:nvPr/>
            </p:nvPicPr>
            <p:blipFill>
              <a:blip r:embed="rId4"/>
              <a:stretch>
                <a:fillRect/>
              </a:stretch>
            </p:blipFill>
            <p:spPr>
              <a:xfrm>
                <a:off x="2048040" y="-9360"/>
                <a:ext cx="19080" cy="19080"/>
              </a:xfrm>
              <a:prstGeom prst="rect">
                <a:avLst/>
              </a:prstGeom>
            </p:spPr>
          </p:pic>
        </mc:Fallback>
      </mc:AlternateContent>
    </p:spTree>
    <p:extLst>
      <p:ext uri="{BB962C8B-B14F-4D97-AF65-F5344CB8AC3E}">
        <p14:creationId xmlns:p14="http://schemas.microsoft.com/office/powerpoint/2010/main" val="918345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Arial Black" pitchFamily="34" charset="0"/>
              </a:rPr>
              <a:t>TIGHT T PASS GAME</a:t>
            </a:r>
            <a:endParaRPr lang="en-US" dirty="0">
              <a:solidFill>
                <a:schemeClr val="tx2">
                  <a:lumMod val="75000"/>
                </a:schemeClr>
              </a:solidFill>
              <a:latin typeface="Arial Black" pitchFamily="34" charset="0"/>
            </a:endParaRPr>
          </a:p>
        </p:txBody>
      </p:sp>
      <p:pic>
        <p:nvPicPr>
          <p:cNvPr id="2050" name="Picture 2" descr="http://miprepzone.com/uploads/TRUGoodwellag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1371601"/>
            <a:ext cx="2971800" cy="36033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iprepzone.com/uploads/Goodwell-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1"/>
            <a:ext cx="2219130" cy="36351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3600" y="5334000"/>
            <a:ext cx="4572000" cy="923330"/>
          </a:xfrm>
          <a:prstGeom prst="rect">
            <a:avLst/>
          </a:prstGeom>
        </p:spPr>
        <p:txBody>
          <a:bodyPr>
            <a:spAutoFit/>
          </a:bodyPr>
          <a:lstStyle/>
          <a:p>
            <a:pPr algn="ctr"/>
            <a:r>
              <a:rPr lang="en-US" dirty="0" smtClean="0">
                <a:solidFill>
                  <a:schemeClr val="tx2">
                    <a:lumMod val="75000"/>
                  </a:schemeClr>
                </a:solidFill>
                <a:latin typeface="Arial" pitchFamily="34" charset="0"/>
                <a:cs typeface="Arial" pitchFamily="34" charset="0"/>
              </a:rPr>
              <a:t>Eric Stiegel </a:t>
            </a:r>
          </a:p>
          <a:p>
            <a:pPr algn="ctr"/>
            <a:r>
              <a:rPr lang="en-US" dirty="0" smtClean="0">
                <a:solidFill>
                  <a:schemeClr val="tx2">
                    <a:lumMod val="75000"/>
                  </a:schemeClr>
                </a:solidFill>
                <a:latin typeface="Arial" pitchFamily="34" charset="0"/>
                <a:cs typeface="Arial" pitchFamily="34" charset="0"/>
              </a:rPr>
              <a:t>Head Football Coach </a:t>
            </a:r>
          </a:p>
          <a:p>
            <a:pPr algn="ctr"/>
            <a:r>
              <a:rPr lang="en-US" dirty="0" smtClean="0">
                <a:solidFill>
                  <a:schemeClr val="tx2">
                    <a:lumMod val="75000"/>
                  </a:schemeClr>
                </a:solidFill>
                <a:latin typeface="Arial" pitchFamily="34" charset="0"/>
                <a:cs typeface="Arial" pitchFamily="34" charset="0"/>
              </a:rPr>
              <a:t>Taylor Truman High School</a:t>
            </a:r>
            <a:endParaRPr lang="en-US"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650313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Arial Black" pitchFamily="34" charset="0"/>
              </a:rPr>
              <a:t>BASIC INFO</a:t>
            </a:r>
            <a:endParaRPr lang="en-US" dirty="0">
              <a:solidFill>
                <a:schemeClr val="tx2">
                  <a:lumMod val="75000"/>
                </a:schemeClr>
              </a:solidFill>
              <a:latin typeface="Arial Black" pitchFamily="34" charset="0"/>
            </a:endParaRPr>
          </a:p>
        </p:txBody>
      </p:sp>
      <p:sp>
        <p:nvSpPr>
          <p:cNvPr id="3" name="Content Placeholder 2"/>
          <p:cNvSpPr>
            <a:spLocks noGrp="1"/>
          </p:cNvSpPr>
          <p:nvPr>
            <p:ph idx="1"/>
          </p:nvPr>
        </p:nvSpPr>
        <p:spPr>
          <a:xfrm>
            <a:off x="457200" y="1600200"/>
            <a:ext cx="8229600" cy="2590799"/>
          </a:xfrm>
        </p:spPr>
        <p:txBody>
          <a:bodyPr>
            <a:normAutofit fontScale="92500" lnSpcReduction="10000"/>
          </a:bodyPr>
          <a:lstStyle/>
          <a:p>
            <a:r>
              <a:rPr lang="en-US" dirty="0" smtClean="0">
                <a:solidFill>
                  <a:schemeClr val="tx2">
                    <a:lumMod val="75000"/>
                  </a:schemeClr>
                </a:solidFill>
              </a:rPr>
              <a:t>We throw the ball more than most Tight T teams.</a:t>
            </a:r>
          </a:p>
          <a:p>
            <a:pPr lvl="1"/>
            <a:r>
              <a:rPr lang="en-US" dirty="0" smtClean="0">
                <a:solidFill>
                  <a:schemeClr val="tx2">
                    <a:lumMod val="75000"/>
                  </a:schemeClr>
                </a:solidFill>
              </a:rPr>
              <a:t>This year we threw it about 40 times in the regular season.</a:t>
            </a:r>
          </a:p>
          <a:p>
            <a:pPr lvl="2"/>
            <a:r>
              <a:rPr lang="en-US" dirty="0" smtClean="0">
                <a:solidFill>
                  <a:schemeClr val="tx2">
                    <a:lumMod val="75000"/>
                  </a:schemeClr>
                </a:solidFill>
              </a:rPr>
              <a:t>Many were for big plays and long gains</a:t>
            </a:r>
          </a:p>
          <a:p>
            <a:pPr lvl="2"/>
            <a:r>
              <a:rPr lang="en-US" dirty="0" smtClean="0">
                <a:solidFill>
                  <a:schemeClr val="tx2">
                    <a:lumMod val="75000"/>
                  </a:schemeClr>
                </a:solidFill>
              </a:rPr>
              <a:t>In 2011 we threw for nearly 1000 yards</a:t>
            </a:r>
          </a:p>
          <a:p>
            <a:pPr lvl="2"/>
            <a:r>
              <a:rPr lang="en-US" dirty="0" smtClean="0">
                <a:solidFill>
                  <a:schemeClr val="tx2">
                    <a:lumMod val="75000"/>
                  </a:schemeClr>
                </a:solidFill>
              </a:rPr>
              <a:t>We are not going to be too stubborn</a:t>
            </a:r>
          </a:p>
          <a:p>
            <a:pPr lvl="2"/>
            <a:endParaRPr lang="en-US" dirty="0"/>
          </a:p>
          <a:p>
            <a:pPr marL="914400" lvl="2" indent="0">
              <a:buNone/>
            </a:pPr>
            <a:endParaRPr lang="en-US" dirty="0"/>
          </a:p>
          <a:p>
            <a:pPr lvl="2"/>
            <a:endParaRPr lang="en-US" dirty="0" smtClean="0"/>
          </a:p>
          <a:p>
            <a:pPr lvl="2"/>
            <a:endParaRPr lang="en-US" dirty="0"/>
          </a:p>
          <a:p>
            <a:pPr marL="914400" lvl="2" indent="0">
              <a:buNone/>
            </a:pPr>
            <a:endParaRPr lang="en-US" dirty="0" smtClean="0"/>
          </a:p>
          <a:p>
            <a:pPr lvl="2"/>
            <a:endParaRPr lang="en-US" dirty="0"/>
          </a:p>
          <a:p>
            <a:pPr lvl="2"/>
            <a:endParaRPr lang="en-US" dirty="0" smtClean="0"/>
          </a:p>
          <a:p>
            <a:pPr lvl="2"/>
            <a:endParaRPr lang="en-US" dirty="0" smtClean="0"/>
          </a:p>
          <a:p>
            <a:pPr marL="914400" lvl="2" indent="0">
              <a:buNone/>
            </a:pPr>
            <a:endParaRPr lang="en-US" dirty="0"/>
          </a:p>
          <a:p>
            <a:pPr marL="914400" lvl="2" indent="0">
              <a:buNone/>
            </a:pPr>
            <a:endParaRPr lang="en-US" dirty="0"/>
          </a:p>
          <a:p>
            <a:pPr lvl="2"/>
            <a:endParaRPr lang="en-US" dirty="0" smtClean="0"/>
          </a:p>
          <a:p>
            <a:pPr lvl="2"/>
            <a:endParaRPr lang="en-US" dirty="0" smtClean="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2113" y="4548641"/>
            <a:ext cx="4397604" cy="212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093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latin typeface="Arial Black" pitchFamily="34" charset="0"/>
              </a:rPr>
              <a:t>WHO WE ARE</a:t>
            </a:r>
            <a:r>
              <a:rPr lang="en-US" dirty="0"/>
              <a:t/>
            </a:r>
            <a:br>
              <a:rPr lang="en-US" dirty="0"/>
            </a:br>
            <a:endParaRPr lang="en-US" dirty="0"/>
          </a:p>
        </p:txBody>
      </p:sp>
      <p:pic>
        <p:nvPicPr>
          <p:cNvPr id="4098" name="Picture 2" descr="http://www.miprepzone.com/uploads/Damarcle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990" y="1642621"/>
            <a:ext cx="3212757"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1600200"/>
            <a:ext cx="4876800" cy="4525963"/>
          </a:xfrm>
        </p:spPr>
        <p:txBody>
          <a:bodyPr>
            <a:normAutofit fontScale="92500" lnSpcReduction="10000"/>
          </a:bodyPr>
          <a:lstStyle/>
          <a:p>
            <a:pPr lvl="0"/>
            <a:r>
              <a:rPr lang="en-US" dirty="0">
                <a:solidFill>
                  <a:schemeClr val="tx2">
                    <a:lumMod val="75000"/>
                  </a:schemeClr>
                </a:solidFill>
                <a:cs typeface="Arial" pitchFamily="34" charset="0"/>
              </a:rPr>
              <a:t>Taylor Truman HS – </a:t>
            </a:r>
            <a:r>
              <a:rPr lang="en-US" dirty="0" smtClean="0">
                <a:solidFill>
                  <a:schemeClr val="tx2">
                    <a:lumMod val="75000"/>
                  </a:schemeClr>
                </a:solidFill>
                <a:cs typeface="Arial" pitchFamily="34" charset="0"/>
              </a:rPr>
              <a:t>Taylor, </a:t>
            </a:r>
            <a:r>
              <a:rPr lang="en-US" dirty="0">
                <a:solidFill>
                  <a:schemeClr val="tx2">
                    <a:lumMod val="75000"/>
                  </a:schemeClr>
                </a:solidFill>
                <a:cs typeface="Arial" pitchFamily="34" charset="0"/>
              </a:rPr>
              <a:t>MI </a:t>
            </a:r>
            <a:r>
              <a:rPr lang="en-US" dirty="0" smtClean="0">
                <a:solidFill>
                  <a:schemeClr val="tx2">
                    <a:lumMod val="75000"/>
                  </a:schemeClr>
                </a:solidFill>
                <a:cs typeface="Arial" pitchFamily="34" charset="0"/>
              </a:rPr>
              <a:t>- 1100 </a:t>
            </a:r>
            <a:r>
              <a:rPr lang="en-US" dirty="0">
                <a:solidFill>
                  <a:schemeClr val="tx2">
                    <a:lumMod val="75000"/>
                  </a:schemeClr>
                </a:solidFill>
                <a:cs typeface="Arial" pitchFamily="34" charset="0"/>
              </a:rPr>
              <a:t>kids (Downriver League) </a:t>
            </a:r>
            <a:endParaRPr lang="en-US" dirty="0" smtClean="0">
              <a:solidFill>
                <a:schemeClr val="tx2">
                  <a:lumMod val="75000"/>
                </a:schemeClr>
              </a:solidFill>
              <a:cs typeface="Arial" pitchFamily="34" charset="0"/>
            </a:endParaRPr>
          </a:p>
          <a:p>
            <a:pPr lvl="0"/>
            <a:r>
              <a:rPr lang="en-US" dirty="0" smtClean="0">
                <a:solidFill>
                  <a:schemeClr val="tx2">
                    <a:lumMod val="75000"/>
                  </a:schemeClr>
                </a:solidFill>
                <a:cs typeface="Arial" pitchFamily="34" charset="0"/>
              </a:rPr>
              <a:t>No </a:t>
            </a:r>
            <a:r>
              <a:rPr lang="en-US" dirty="0">
                <a:solidFill>
                  <a:schemeClr val="tx2">
                    <a:lumMod val="75000"/>
                  </a:schemeClr>
                </a:solidFill>
                <a:cs typeface="Arial" pitchFamily="34" charset="0"/>
              </a:rPr>
              <a:t>middle school </a:t>
            </a:r>
            <a:r>
              <a:rPr lang="en-US" dirty="0" smtClean="0">
                <a:solidFill>
                  <a:schemeClr val="tx2">
                    <a:lumMod val="75000"/>
                  </a:schemeClr>
                </a:solidFill>
                <a:cs typeface="Arial" pitchFamily="34" charset="0"/>
              </a:rPr>
              <a:t>program</a:t>
            </a:r>
          </a:p>
          <a:p>
            <a:pPr lvl="0"/>
            <a:r>
              <a:rPr lang="en-US" dirty="0" smtClean="0">
                <a:solidFill>
                  <a:schemeClr val="tx2">
                    <a:lumMod val="75000"/>
                  </a:schemeClr>
                </a:solidFill>
                <a:cs typeface="Arial" pitchFamily="34" charset="0"/>
              </a:rPr>
              <a:t>Went </a:t>
            </a:r>
            <a:r>
              <a:rPr lang="en-US" dirty="0">
                <a:solidFill>
                  <a:schemeClr val="tx2">
                    <a:lumMod val="75000"/>
                  </a:schemeClr>
                </a:solidFill>
                <a:cs typeface="Arial" pitchFamily="34" charset="0"/>
              </a:rPr>
              <a:t>from 1-8 to 9-2 (best record in city history) </a:t>
            </a:r>
            <a:r>
              <a:rPr lang="en-US" dirty="0" smtClean="0">
                <a:solidFill>
                  <a:schemeClr val="tx2">
                    <a:lumMod val="75000"/>
                  </a:schemeClr>
                </a:solidFill>
                <a:cs typeface="Arial" pitchFamily="34" charset="0"/>
              </a:rPr>
              <a:t>League Champs </a:t>
            </a:r>
            <a:r>
              <a:rPr lang="en-US" dirty="0">
                <a:solidFill>
                  <a:schemeClr val="tx2">
                    <a:lumMod val="75000"/>
                  </a:schemeClr>
                </a:solidFill>
                <a:cs typeface="Arial" pitchFamily="34" charset="0"/>
              </a:rPr>
              <a:t>in 2012</a:t>
            </a:r>
          </a:p>
          <a:p>
            <a:pPr lvl="2"/>
            <a:r>
              <a:rPr lang="en-US" dirty="0">
                <a:solidFill>
                  <a:schemeClr val="tx2">
                    <a:lumMod val="75000"/>
                  </a:schemeClr>
                </a:solidFill>
                <a:cs typeface="Arial" pitchFamily="34" charset="0"/>
              </a:rPr>
              <a:t>Averaged 40 points and nearly 400 rush yards per game</a:t>
            </a:r>
          </a:p>
          <a:p>
            <a:pPr lvl="2"/>
            <a:r>
              <a:rPr lang="en-US" dirty="0">
                <a:solidFill>
                  <a:schemeClr val="tx2">
                    <a:lumMod val="75000"/>
                  </a:schemeClr>
                </a:solidFill>
                <a:cs typeface="Arial" pitchFamily="34" charset="0"/>
              </a:rPr>
              <a:t>Also led the DRL in scoring defense in 2012 </a:t>
            </a:r>
          </a:p>
          <a:p>
            <a:endParaRPr lang="en-US" dirty="0">
              <a:solidFill>
                <a:schemeClr val="tx2">
                  <a:lumMod val="75000"/>
                </a:schemeClr>
              </a:solidFill>
            </a:endParaRPr>
          </a:p>
        </p:txBody>
      </p:sp>
    </p:spTree>
    <p:extLst>
      <p:ext uri="{BB962C8B-B14F-4D97-AF65-F5344CB8AC3E}">
        <p14:creationId xmlns:p14="http://schemas.microsoft.com/office/powerpoint/2010/main" val="1789810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Arial Black" pitchFamily="34" charset="0"/>
              </a:rPr>
              <a:t>WHAT WE DO</a:t>
            </a:r>
            <a:endParaRPr lang="en-US" dirty="0">
              <a:solidFill>
                <a:schemeClr val="tx2">
                  <a:lumMod val="75000"/>
                </a:schemeClr>
              </a:solidFill>
              <a:latin typeface="Arial Black" pitchFamily="34" charset="0"/>
            </a:endParaRPr>
          </a:p>
        </p:txBody>
      </p:sp>
      <p:sp>
        <p:nvSpPr>
          <p:cNvPr id="3" name="Content Placeholder 2"/>
          <p:cNvSpPr>
            <a:spLocks noGrp="1"/>
          </p:cNvSpPr>
          <p:nvPr>
            <p:ph idx="1"/>
          </p:nvPr>
        </p:nvSpPr>
        <p:spPr>
          <a:xfrm>
            <a:off x="457200" y="1600201"/>
            <a:ext cx="8229600" cy="4038600"/>
          </a:xfrm>
        </p:spPr>
        <p:txBody>
          <a:bodyPr/>
          <a:lstStyle/>
          <a:p>
            <a:r>
              <a:rPr lang="en-US" dirty="0" smtClean="0">
                <a:solidFill>
                  <a:schemeClr val="tx2">
                    <a:lumMod val="75000"/>
                  </a:schemeClr>
                </a:solidFill>
              </a:rPr>
              <a:t>About 90% of our pass game is play action.</a:t>
            </a:r>
          </a:p>
          <a:p>
            <a:r>
              <a:rPr lang="en-US" dirty="0" smtClean="0">
                <a:solidFill>
                  <a:schemeClr val="tx2">
                    <a:lumMod val="75000"/>
                  </a:schemeClr>
                </a:solidFill>
              </a:rPr>
              <a:t>10% is sprint out game</a:t>
            </a:r>
          </a:p>
          <a:p>
            <a:r>
              <a:rPr lang="en-US" dirty="0" smtClean="0">
                <a:solidFill>
                  <a:schemeClr val="tx2">
                    <a:lumMod val="75000"/>
                  </a:schemeClr>
                </a:solidFill>
              </a:rPr>
              <a:t>Just like any other team we try to scheme our routes and combinations towards specific coverage to attack different spots of the field.</a:t>
            </a:r>
          </a:p>
          <a:p>
            <a:r>
              <a:rPr lang="en-US" dirty="0" smtClean="0">
                <a:solidFill>
                  <a:schemeClr val="tx2">
                    <a:lumMod val="75000"/>
                  </a:schemeClr>
                </a:solidFill>
              </a:rPr>
              <a:t>Limited on screens</a:t>
            </a:r>
          </a:p>
          <a:p>
            <a:pPr marL="0" indent="0">
              <a:buNone/>
            </a:pPr>
            <a:endParaRPr lang="en-US" dirty="0"/>
          </a:p>
        </p:txBody>
      </p:sp>
    </p:spTree>
    <p:extLst>
      <p:ext uri="{BB962C8B-B14F-4D97-AF65-F5344CB8AC3E}">
        <p14:creationId xmlns:p14="http://schemas.microsoft.com/office/powerpoint/2010/main" val="2042847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latin typeface="Arial Black" pitchFamily="34" charset="0"/>
              </a:rPr>
              <a:t>PROTECTION COMES FIRST</a:t>
            </a:r>
            <a:endParaRPr lang="en-US" dirty="0">
              <a:solidFill>
                <a:schemeClr val="tx2">
                  <a:lumMod val="75000"/>
                </a:schemeClr>
              </a:solidFill>
              <a:latin typeface="Arial Black" pitchFamily="34" charset="0"/>
            </a:endParaRPr>
          </a:p>
        </p:txBody>
      </p:sp>
      <p:sp>
        <p:nvSpPr>
          <p:cNvPr id="3" name="Content Placeholder 2"/>
          <p:cNvSpPr>
            <a:spLocks noGrp="1"/>
          </p:cNvSpPr>
          <p:nvPr>
            <p:ph idx="1"/>
          </p:nvPr>
        </p:nvSpPr>
        <p:spPr/>
        <p:txBody>
          <a:bodyPr>
            <a:normAutofit lnSpcReduction="10000"/>
          </a:bodyPr>
          <a:lstStyle/>
          <a:p>
            <a:r>
              <a:rPr lang="en-US" dirty="0" smtClean="0">
                <a:solidFill>
                  <a:schemeClr val="tx2">
                    <a:lumMod val="75000"/>
                  </a:schemeClr>
                </a:solidFill>
              </a:rPr>
              <a:t>We want our pass protections to resemble the run game as much as possible</a:t>
            </a:r>
          </a:p>
          <a:p>
            <a:r>
              <a:rPr lang="en-US" dirty="0" smtClean="0">
                <a:solidFill>
                  <a:schemeClr val="tx2">
                    <a:lumMod val="75000"/>
                  </a:schemeClr>
                </a:solidFill>
              </a:rPr>
              <a:t>Don’t see much blitz or aggressive pass rush due to inside run game</a:t>
            </a:r>
          </a:p>
          <a:p>
            <a:r>
              <a:rPr lang="en-US" dirty="0" smtClean="0">
                <a:solidFill>
                  <a:schemeClr val="tx2">
                    <a:lumMod val="75000"/>
                  </a:schemeClr>
                </a:solidFill>
              </a:rPr>
              <a:t>We do have to account for a lot of defenders since we usually see a loaded box</a:t>
            </a:r>
          </a:p>
          <a:p>
            <a:r>
              <a:rPr lang="en-US" dirty="0" smtClean="0">
                <a:solidFill>
                  <a:schemeClr val="tx2">
                    <a:lumMod val="75000"/>
                  </a:schemeClr>
                </a:solidFill>
              </a:rPr>
              <a:t>We scheme our protections every week</a:t>
            </a:r>
          </a:p>
          <a:p>
            <a:r>
              <a:rPr lang="en-US" dirty="0" smtClean="0">
                <a:solidFill>
                  <a:schemeClr val="tx2">
                    <a:lumMod val="75000"/>
                  </a:schemeClr>
                </a:solidFill>
              </a:rPr>
              <a:t>Backside is key</a:t>
            </a:r>
          </a:p>
          <a:p>
            <a:pPr lvl="1"/>
            <a:r>
              <a:rPr lang="en-US" dirty="0" smtClean="0">
                <a:solidFill>
                  <a:schemeClr val="tx2">
                    <a:lumMod val="75000"/>
                  </a:schemeClr>
                </a:solidFill>
              </a:rPr>
              <a:t>Fakes can take time</a:t>
            </a:r>
          </a:p>
          <a:p>
            <a:pPr lvl="1"/>
            <a:endParaRPr lang="en-US" dirty="0">
              <a:solidFill>
                <a:schemeClr val="tx2">
                  <a:lumMod val="75000"/>
                </a:schemeClr>
              </a:solidFill>
            </a:endParaRPr>
          </a:p>
          <a:p>
            <a:pPr lvl="1"/>
            <a:endParaRPr lang="en-US" dirty="0" smtClean="0">
              <a:solidFill>
                <a:schemeClr val="tx2">
                  <a:lumMod val="75000"/>
                </a:schemeClr>
              </a:solidFill>
            </a:endParaRPr>
          </a:p>
          <a:p>
            <a:pPr lvl="1"/>
            <a:endParaRPr lang="en-US" dirty="0" smtClean="0">
              <a:solidFill>
                <a:schemeClr val="tx2">
                  <a:lumMod val="75000"/>
                </a:schemeClr>
              </a:solidFill>
            </a:endParaRPr>
          </a:p>
        </p:txBody>
      </p:sp>
    </p:spTree>
    <p:extLst>
      <p:ext uri="{BB962C8B-B14F-4D97-AF65-F5344CB8AC3E}">
        <p14:creationId xmlns:p14="http://schemas.microsoft.com/office/powerpoint/2010/main" val="3479222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Arial Black" pitchFamily="34" charset="0"/>
              </a:rPr>
              <a:t>WING T?</a:t>
            </a:r>
            <a:endParaRPr lang="en-US" dirty="0">
              <a:solidFill>
                <a:schemeClr val="tx2">
                  <a:lumMod val="75000"/>
                </a:schemeClr>
              </a:solidFill>
              <a:latin typeface="Arial Black" pitchFamily="34" charset="0"/>
            </a:endParaRPr>
          </a:p>
        </p:txBody>
      </p:sp>
      <p:sp>
        <p:nvSpPr>
          <p:cNvPr id="3" name="Content Placeholder 2"/>
          <p:cNvSpPr>
            <a:spLocks noGrp="1"/>
          </p:cNvSpPr>
          <p:nvPr>
            <p:ph idx="1"/>
          </p:nvPr>
        </p:nvSpPr>
        <p:spPr>
          <a:xfrm>
            <a:off x="457200" y="1295400"/>
            <a:ext cx="8458200" cy="3226324"/>
          </a:xfrm>
        </p:spPr>
        <p:txBody>
          <a:bodyPr>
            <a:normAutofit fontScale="85000" lnSpcReduction="10000"/>
          </a:bodyPr>
          <a:lstStyle/>
          <a:p>
            <a:pPr lvl="1"/>
            <a:r>
              <a:rPr lang="en-US" dirty="0">
                <a:solidFill>
                  <a:schemeClr val="tx2">
                    <a:lumMod val="75000"/>
                  </a:schemeClr>
                </a:solidFill>
              </a:rPr>
              <a:t>Very vague and can mean different things to different people</a:t>
            </a:r>
          </a:p>
          <a:p>
            <a:pPr lvl="1"/>
            <a:r>
              <a:rPr lang="en-US" dirty="0">
                <a:solidFill>
                  <a:schemeClr val="tx2">
                    <a:lumMod val="75000"/>
                  </a:schemeClr>
                </a:solidFill>
              </a:rPr>
              <a:t>We are w</a:t>
            </a:r>
            <a:r>
              <a:rPr lang="en-US" dirty="0" smtClean="0">
                <a:solidFill>
                  <a:schemeClr val="tx2">
                    <a:lumMod val="75000"/>
                  </a:schemeClr>
                </a:solidFill>
              </a:rPr>
              <a:t>ing </a:t>
            </a:r>
            <a:r>
              <a:rPr lang="en-US" dirty="0">
                <a:solidFill>
                  <a:schemeClr val="tx2">
                    <a:lumMod val="75000"/>
                  </a:schemeClr>
                </a:solidFill>
              </a:rPr>
              <a:t>T </a:t>
            </a:r>
            <a:r>
              <a:rPr lang="en-US" dirty="0" smtClean="0">
                <a:solidFill>
                  <a:schemeClr val="tx2">
                    <a:lumMod val="75000"/>
                  </a:schemeClr>
                </a:solidFill>
              </a:rPr>
              <a:t>in that we </a:t>
            </a:r>
            <a:r>
              <a:rPr lang="en-US" dirty="0">
                <a:solidFill>
                  <a:schemeClr val="tx2">
                    <a:lumMod val="75000"/>
                  </a:schemeClr>
                </a:solidFill>
              </a:rPr>
              <a:t>have a series of plays that are in direct relation to each other -  Trap, Power, </a:t>
            </a:r>
            <a:r>
              <a:rPr lang="en-US" dirty="0" smtClean="0">
                <a:solidFill>
                  <a:schemeClr val="tx2">
                    <a:lumMod val="75000"/>
                  </a:schemeClr>
                </a:solidFill>
              </a:rPr>
              <a:t>Keep</a:t>
            </a:r>
            <a:endParaRPr lang="en-US" dirty="0">
              <a:solidFill>
                <a:schemeClr val="tx2">
                  <a:lumMod val="75000"/>
                </a:schemeClr>
              </a:solidFill>
            </a:endParaRPr>
          </a:p>
          <a:p>
            <a:pPr lvl="1"/>
            <a:r>
              <a:rPr lang="en-US" dirty="0">
                <a:solidFill>
                  <a:schemeClr val="tx2">
                    <a:lumMod val="75000"/>
                  </a:schemeClr>
                </a:solidFill>
              </a:rPr>
              <a:t>We are not </a:t>
            </a:r>
            <a:r>
              <a:rPr lang="en-US" dirty="0" smtClean="0">
                <a:solidFill>
                  <a:schemeClr val="tx2">
                    <a:lumMod val="75000"/>
                  </a:schemeClr>
                </a:solidFill>
              </a:rPr>
              <a:t>a traditional </a:t>
            </a:r>
            <a:r>
              <a:rPr lang="en-US" dirty="0">
                <a:solidFill>
                  <a:schemeClr val="tx2">
                    <a:lumMod val="75000"/>
                  </a:schemeClr>
                </a:solidFill>
              </a:rPr>
              <a:t>Wing T blocking </a:t>
            </a:r>
            <a:r>
              <a:rPr lang="en-US" dirty="0" smtClean="0">
                <a:solidFill>
                  <a:schemeClr val="tx2">
                    <a:lumMod val="75000"/>
                  </a:schemeClr>
                </a:solidFill>
              </a:rPr>
              <a:t>team </a:t>
            </a:r>
          </a:p>
          <a:p>
            <a:pPr lvl="2"/>
            <a:r>
              <a:rPr lang="en-US" dirty="0" smtClean="0">
                <a:solidFill>
                  <a:schemeClr val="tx2">
                    <a:lumMod val="75000"/>
                  </a:schemeClr>
                </a:solidFill>
              </a:rPr>
              <a:t>We are not a strict rule blocking team </a:t>
            </a:r>
            <a:endParaRPr lang="en-US" dirty="0">
              <a:solidFill>
                <a:schemeClr val="tx2">
                  <a:lumMod val="75000"/>
                </a:schemeClr>
              </a:solidFill>
            </a:endParaRPr>
          </a:p>
          <a:p>
            <a:pPr lvl="2"/>
            <a:r>
              <a:rPr lang="en-US" dirty="0">
                <a:solidFill>
                  <a:schemeClr val="tx2">
                    <a:lumMod val="75000"/>
                  </a:schemeClr>
                </a:solidFill>
              </a:rPr>
              <a:t>Most wing T believe in angle blocking and “down blocks”</a:t>
            </a:r>
          </a:p>
          <a:p>
            <a:pPr lvl="3"/>
            <a:r>
              <a:rPr lang="en-US" dirty="0" smtClean="0">
                <a:solidFill>
                  <a:schemeClr val="tx2">
                    <a:lumMod val="75000"/>
                  </a:schemeClr>
                </a:solidFill>
              </a:rPr>
              <a:t>We are </a:t>
            </a:r>
            <a:r>
              <a:rPr lang="en-US" dirty="0">
                <a:solidFill>
                  <a:schemeClr val="tx2">
                    <a:lumMod val="75000"/>
                  </a:schemeClr>
                </a:solidFill>
              </a:rPr>
              <a:t>a team that believes in vertical movement and drive blocks.  With tight splits we think our best advantage </a:t>
            </a:r>
            <a:r>
              <a:rPr lang="en-US" dirty="0" smtClean="0">
                <a:solidFill>
                  <a:schemeClr val="tx2">
                    <a:lumMod val="75000"/>
                  </a:schemeClr>
                </a:solidFill>
              </a:rPr>
              <a:t>is to </a:t>
            </a:r>
            <a:r>
              <a:rPr lang="en-US" dirty="0">
                <a:solidFill>
                  <a:schemeClr val="tx2">
                    <a:lumMod val="75000"/>
                  </a:schemeClr>
                </a:solidFill>
              </a:rPr>
              <a:t>drive block the DL off the ball.</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90998"/>
            <a:ext cx="7034350" cy="256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662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latin typeface="Arial Black" pitchFamily="34" charset="0"/>
              </a:rPr>
              <a:t>BE GREAT AT SOMETHING</a:t>
            </a:r>
            <a:endParaRPr lang="en-US" dirty="0">
              <a:solidFill>
                <a:schemeClr val="tx2">
                  <a:lumMod val="75000"/>
                </a:schemeClr>
              </a:solidFill>
              <a:latin typeface="Arial Black" pitchFamily="34" charset="0"/>
            </a:endParaRPr>
          </a:p>
        </p:txBody>
      </p:sp>
      <p:sp>
        <p:nvSpPr>
          <p:cNvPr id="3" name="Content Placeholder 2"/>
          <p:cNvSpPr>
            <a:spLocks noGrp="1"/>
          </p:cNvSpPr>
          <p:nvPr>
            <p:ph idx="1"/>
          </p:nvPr>
        </p:nvSpPr>
        <p:spPr>
          <a:xfrm>
            <a:off x="457200" y="1371600"/>
            <a:ext cx="8229600" cy="4525963"/>
          </a:xfrm>
        </p:spPr>
        <p:txBody>
          <a:bodyPr>
            <a:normAutofit fontScale="85000" lnSpcReduction="10000"/>
          </a:bodyPr>
          <a:lstStyle/>
          <a:p>
            <a:pPr lvl="1"/>
            <a:r>
              <a:rPr lang="en-US" dirty="0" smtClean="0">
                <a:solidFill>
                  <a:schemeClr val="tx2">
                    <a:lumMod val="75000"/>
                  </a:schemeClr>
                </a:solidFill>
              </a:rPr>
              <a:t>Techniques matter</a:t>
            </a:r>
          </a:p>
          <a:p>
            <a:pPr lvl="2"/>
            <a:r>
              <a:rPr lang="en-US" dirty="0" smtClean="0">
                <a:solidFill>
                  <a:schemeClr val="tx2">
                    <a:lumMod val="75000"/>
                  </a:schemeClr>
                </a:solidFill>
              </a:rPr>
              <a:t>How </a:t>
            </a:r>
            <a:r>
              <a:rPr lang="en-US" dirty="0">
                <a:solidFill>
                  <a:schemeClr val="tx2">
                    <a:lumMod val="75000"/>
                  </a:schemeClr>
                </a:solidFill>
              </a:rPr>
              <a:t>many </a:t>
            </a:r>
            <a:r>
              <a:rPr lang="en-US" dirty="0" smtClean="0">
                <a:solidFill>
                  <a:schemeClr val="tx2">
                    <a:lumMod val="75000"/>
                  </a:schemeClr>
                </a:solidFill>
              </a:rPr>
              <a:t>do </a:t>
            </a:r>
            <a:r>
              <a:rPr lang="en-US" dirty="0">
                <a:solidFill>
                  <a:schemeClr val="tx2">
                    <a:lumMod val="75000"/>
                  </a:schemeClr>
                </a:solidFill>
              </a:rPr>
              <a:t>you feel comfortable asking your players to </a:t>
            </a:r>
            <a:r>
              <a:rPr lang="en-US" dirty="0" smtClean="0">
                <a:solidFill>
                  <a:schemeClr val="tx2">
                    <a:lumMod val="75000"/>
                  </a:schemeClr>
                </a:solidFill>
              </a:rPr>
              <a:t>perform </a:t>
            </a:r>
            <a:r>
              <a:rPr lang="en-US" dirty="0">
                <a:solidFill>
                  <a:schemeClr val="tx2">
                    <a:lumMod val="75000"/>
                  </a:schemeClr>
                </a:solidFill>
              </a:rPr>
              <a:t>at a high level?   </a:t>
            </a:r>
            <a:endParaRPr lang="en-US" dirty="0" smtClean="0">
              <a:solidFill>
                <a:schemeClr val="tx2">
                  <a:lumMod val="75000"/>
                </a:schemeClr>
              </a:solidFill>
            </a:endParaRPr>
          </a:p>
          <a:p>
            <a:pPr lvl="2"/>
            <a:r>
              <a:rPr lang="en-US" dirty="0" smtClean="0">
                <a:solidFill>
                  <a:schemeClr val="tx2">
                    <a:lumMod val="75000"/>
                  </a:schemeClr>
                </a:solidFill>
              </a:rPr>
              <a:t>When </a:t>
            </a:r>
            <a:r>
              <a:rPr lang="en-US" dirty="0">
                <a:solidFill>
                  <a:schemeClr val="tx2">
                    <a:lumMod val="75000"/>
                  </a:schemeClr>
                </a:solidFill>
              </a:rPr>
              <a:t>it is 3</a:t>
            </a:r>
            <a:r>
              <a:rPr lang="en-US" baseline="30000" dirty="0">
                <a:solidFill>
                  <a:schemeClr val="tx2">
                    <a:lumMod val="75000"/>
                  </a:schemeClr>
                </a:solidFill>
              </a:rPr>
              <a:t>rd</a:t>
            </a:r>
            <a:r>
              <a:rPr lang="en-US" dirty="0">
                <a:solidFill>
                  <a:schemeClr val="tx2">
                    <a:lumMod val="75000"/>
                  </a:schemeClr>
                </a:solidFill>
              </a:rPr>
              <a:t> and 2 we believe that we can execute a technique that we have practiced 1000’s of times.</a:t>
            </a:r>
          </a:p>
          <a:p>
            <a:pPr lvl="1"/>
            <a:r>
              <a:rPr lang="en-US" dirty="0" smtClean="0">
                <a:solidFill>
                  <a:schemeClr val="tx2">
                    <a:lumMod val="75000"/>
                  </a:schemeClr>
                </a:solidFill>
              </a:rPr>
              <a:t>We need limits </a:t>
            </a:r>
          </a:p>
          <a:p>
            <a:pPr lvl="2"/>
            <a:r>
              <a:rPr lang="en-US" dirty="0" smtClean="0">
                <a:solidFill>
                  <a:schemeClr val="tx2">
                    <a:lumMod val="75000"/>
                  </a:schemeClr>
                </a:solidFill>
              </a:rPr>
              <a:t>I </a:t>
            </a:r>
            <a:r>
              <a:rPr lang="en-US" dirty="0">
                <a:solidFill>
                  <a:schemeClr val="tx2">
                    <a:lumMod val="75000"/>
                  </a:schemeClr>
                </a:solidFill>
              </a:rPr>
              <a:t>have been a coach in </a:t>
            </a:r>
            <a:r>
              <a:rPr lang="en-US" dirty="0" smtClean="0">
                <a:solidFill>
                  <a:schemeClr val="tx2">
                    <a:lumMod val="75000"/>
                  </a:schemeClr>
                </a:solidFill>
              </a:rPr>
              <a:t>different offenses.</a:t>
            </a:r>
          </a:p>
          <a:p>
            <a:pPr lvl="2"/>
            <a:r>
              <a:rPr lang="en-US" dirty="0" smtClean="0">
                <a:solidFill>
                  <a:schemeClr val="tx2">
                    <a:lumMod val="75000"/>
                  </a:schemeClr>
                </a:solidFill>
              </a:rPr>
              <a:t>Coaches have a lot to worry about;  </a:t>
            </a:r>
            <a:r>
              <a:rPr lang="en-US" dirty="0">
                <a:solidFill>
                  <a:schemeClr val="tx2">
                    <a:lumMod val="75000"/>
                  </a:schemeClr>
                </a:solidFill>
              </a:rPr>
              <a:t>Motions, shifts, formations, personnel groups </a:t>
            </a:r>
            <a:r>
              <a:rPr lang="en-US" dirty="0" err="1">
                <a:solidFill>
                  <a:schemeClr val="tx2">
                    <a:lumMod val="75000"/>
                  </a:schemeClr>
                </a:solidFill>
              </a:rPr>
              <a:t>ect</a:t>
            </a:r>
            <a:r>
              <a:rPr lang="en-US" dirty="0" smtClean="0">
                <a:solidFill>
                  <a:schemeClr val="tx2">
                    <a:lumMod val="75000"/>
                  </a:schemeClr>
                </a:solidFill>
              </a:rPr>
              <a:t>.</a:t>
            </a:r>
          </a:p>
          <a:p>
            <a:pPr lvl="2"/>
            <a:r>
              <a:rPr lang="en-US" dirty="0" smtClean="0">
                <a:solidFill>
                  <a:schemeClr val="tx2">
                    <a:lumMod val="75000"/>
                  </a:schemeClr>
                </a:solidFill>
              </a:rPr>
              <a:t> We were in the T 100% this year, we were not in the past.</a:t>
            </a:r>
          </a:p>
          <a:p>
            <a:pPr lvl="1"/>
            <a:r>
              <a:rPr lang="en-US" smtClean="0">
                <a:solidFill>
                  <a:schemeClr val="tx2">
                    <a:lumMod val="75000"/>
                  </a:schemeClr>
                </a:solidFill>
              </a:rPr>
              <a:t>Make adjustments </a:t>
            </a:r>
            <a:r>
              <a:rPr lang="en-US" dirty="0" smtClean="0">
                <a:solidFill>
                  <a:schemeClr val="tx2">
                    <a:lumMod val="75000"/>
                  </a:schemeClr>
                </a:solidFill>
              </a:rPr>
              <a:t>to run our base plays.  </a:t>
            </a:r>
          </a:p>
          <a:p>
            <a:pPr lvl="2"/>
            <a:r>
              <a:rPr lang="en-US" dirty="0" smtClean="0">
                <a:solidFill>
                  <a:schemeClr val="tx2">
                    <a:lumMod val="75000"/>
                  </a:schemeClr>
                </a:solidFill>
              </a:rPr>
              <a:t>I </a:t>
            </a:r>
            <a:r>
              <a:rPr lang="en-US" dirty="0">
                <a:solidFill>
                  <a:schemeClr val="tx2">
                    <a:lumMod val="75000"/>
                  </a:schemeClr>
                </a:solidFill>
              </a:rPr>
              <a:t>feel that we can ask our kids to do anything scheme wise as long as we are asking them to use a technique they are great at.  </a:t>
            </a:r>
          </a:p>
          <a:p>
            <a:endParaRPr lang="en-US" dirty="0">
              <a:solidFill>
                <a:schemeClr val="tx2">
                  <a:lumMod val="75000"/>
                </a:schemeClr>
              </a:solidFill>
            </a:endParaRPr>
          </a:p>
        </p:txBody>
      </p:sp>
    </p:spTree>
    <p:extLst>
      <p:ext uri="{BB962C8B-B14F-4D97-AF65-F5344CB8AC3E}">
        <p14:creationId xmlns:p14="http://schemas.microsoft.com/office/powerpoint/2010/main" val="4174565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Arial Black" pitchFamily="34" charset="0"/>
              </a:rPr>
              <a:t>NON-CONVENTIONAL</a:t>
            </a:r>
            <a:endParaRPr lang="en-US" dirty="0"/>
          </a:p>
        </p:txBody>
      </p:sp>
      <p:sp>
        <p:nvSpPr>
          <p:cNvPr id="3" name="Content Placeholder 2"/>
          <p:cNvSpPr>
            <a:spLocks noGrp="1"/>
          </p:cNvSpPr>
          <p:nvPr>
            <p:ph idx="1"/>
          </p:nvPr>
        </p:nvSpPr>
        <p:spPr>
          <a:xfrm>
            <a:off x="457200" y="1600200"/>
            <a:ext cx="8305800" cy="2743200"/>
          </a:xfrm>
        </p:spPr>
        <p:txBody>
          <a:bodyPr>
            <a:normAutofit fontScale="92500"/>
          </a:bodyPr>
          <a:lstStyle/>
          <a:p>
            <a:pPr lvl="1"/>
            <a:r>
              <a:rPr lang="en-US" dirty="0" smtClean="0">
                <a:solidFill>
                  <a:schemeClr val="tx2">
                    <a:lumMod val="75000"/>
                  </a:schemeClr>
                </a:solidFill>
              </a:rPr>
              <a:t>We </a:t>
            </a:r>
            <a:r>
              <a:rPr lang="en-US" dirty="0">
                <a:solidFill>
                  <a:schemeClr val="tx2">
                    <a:lumMod val="75000"/>
                  </a:schemeClr>
                </a:solidFill>
              </a:rPr>
              <a:t>practice what we do every day from August to November; you practice on stopping it for 2 days.  </a:t>
            </a:r>
          </a:p>
          <a:p>
            <a:pPr lvl="1"/>
            <a:r>
              <a:rPr lang="en-US" dirty="0">
                <a:solidFill>
                  <a:schemeClr val="tx2">
                    <a:lumMod val="75000"/>
                  </a:schemeClr>
                </a:solidFill>
              </a:rPr>
              <a:t>It forces many teams to get out of their base defense</a:t>
            </a:r>
          </a:p>
          <a:p>
            <a:pPr lvl="1"/>
            <a:r>
              <a:rPr lang="en-US" dirty="0">
                <a:solidFill>
                  <a:schemeClr val="tx2">
                    <a:lumMod val="75000"/>
                  </a:schemeClr>
                </a:solidFill>
              </a:rPr>
              <a:t>It puts players and coaches out of their comfort zone</a:t>
            </a:r>
          </a:p>
          <a:p>
            <a:pPr lvl="2"/>
            <a:r>
              <a:rPr lang="en-US" dirty="0">
                <a:solidFill>
                  <a:schemeClr val="tx2">
                    <a:lumMod val="75000"/>
                  </a:schemeClr>
                </a:solidFill>
              </a:rPr>
              <a:t>Think of where a corner usually plays and what he looks for</a:t>
            </a:r>
          </a:p>
          <a:p>
            <a:pPr lvl="2"/>
            <a:r>
              <a:rPr lang="en-US" dirty="0">
                <a:solidFill>
                  <a:schemeClr val="tx2">
                    <a:lumMod val="75000"/>
                  </a:schemeClr>
                </a:solidFill>
              </a:rPr>
              <a:t>Think of what goes through the DL head</a:t>
            </a:r>
          </a:p>
          <a:p>
            <a:endParaRPr lang="en-US" dirty="0"/>
          </a:p>
        </p:txBody>
      </p:sp>
      <p:pic>
        <p:nvPicPr>
          <p:cNvPr id="2052" name="Picture 4" descr="http://miprepzone.com/uploads/McGreg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329252"/>
            <a:ext cx="3048000" cy="239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284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latin typeface="Arial Black" pitchFamily="34" charset="0"/>
              </a:rPr>
              <a:t>THE TIGHT T IS A SPEED OFFENSE</a:t>
            </a:r>
            <a:endParaRPr lang="en-US" dirty="0"/>
          </a:p>
        </p:txBody>
      </p:sp>
      <p:sp>
        <p:nvSpPr>
          <p:cNvPr id="3" name="Content Placeholder 2"/>
          <p:cNvSpPr>
            <a:spLocks noGrp="1"/>
          </p:cNvSpPr>
          <p:nvPr>
            <p:ph idx="1"/>
          </p:nvPr>
        </p:nvSpPr>
        <p:spPr>
          <a:xfrm>
            <a:off x="457200" y="1524000"/>
            <a:ext cx="8229600" cy="2514600"/>
          </a:xfrm>
        </p:spPr>
        <p:txBody>
          <a:bodyPr>
            <a:normAutofit fontScale="85000" lnSpcReduction="20000"/>
          </a:bodyPr>
          <a:lstStyle/>
          <a:p>
            <a:pPr lvl="1"/>
            <a:r>
              <a:rPr lang="en-US" dirty="0" smtClean="0">
                <a:solidFill>
                  <a:schemeClr val="tx2">
                    <a:lumMod val="75000"/>
                  </a:schemeClr>
                </a:solidFill>
              </a:rPr>
              <a:t>Most </a:t>
            </a:r>
            <a:r>
              <a:rPr lang="en-US" dirty="0">
                <a:solidFill>
                  <a:schemeClr val="tx2">
                    <a:lumMod val="75000"/>
                  </a:schemeClr>
                </a:solidFill>
              </a:rPr>
              <a:t>people view the T as a slug it out </a:t>
            </a:r>
            <a:r>
              <a:rPr lang="en-US" dirty="0" smtClean="0">
                <a:solidFill>
                  <a:schemeClr val="tx2">
                    <a:lumMod val="75000"/>
                  </a:schemeClr>
                </a:solidFill>
              </a:rPr>
              <a:t>offense</a:t>
            </a:r>
          </a:p>
          <a:p>
            <a:pPr lvl="2"/>
            <a:r>
              <a:rPr lang="en-US" dirty="0" smtClean="0">
                <a:solidFill>
                  <a:schemeClr val="tx2">
                    <a:lumMod val="75000"/>
                  </a:schemeClr>
                </a:solidFill>
              </a:rPr>
              <a:t>We can slug it out, but….</a:t>
            </a:r>
          </a:p>
          <a:p>
            <a:pPr lvl="2"/>
            <a:r>
              <a:rPr lang="en-US" dirty="0" smtClean="0">
                <a:solidFill>
                  <a:schemeClr val="tx2">
                    <a:lumMod val="75000"/>
                  </a:schemeClr>
                </a:solidFill>
              </a:rPr>
              <a:t>I </a:t>
            </a:r>
            <a:r>
              <a:rPr lang="en-US" dirty="0">
                <a:solidFill>
                  <a:schemeClr val="tx2">
                    <a:lumMod val="75000"/>
                  </a:schemeClr>
                </a:solidFill>
              </a:rPr>
              <a:t>don’t believe there are many offenses that get your running backs in the hole faster.</a:t>
            </a:r>
          </a:p>
          <a:p>
            <a:pPr lvl="1"/>
            <a:r>
              <a:rPr lang="en-US" dirty="0">
                <a:solidFill>
                  <a:schemeClr val="tx2">
                    <a:lumMod val="75000"/>
                  </a:schemeClr>
                </a:solidFill>
              </a:rPr>
              <a:t>In the I formation a TB aligns at around 7 yards.  Our backs are 4.5 yards.  </a:t>
            </a:r>
            <a:endParaRPr lang="en-US" dirty="0" smtClean="0">
              <a:solidFill>
                <a:schemeClr val="tx2">
                  <a:lumMod val="75000"/>
                </a:schemeClr>
              </a:solidFill>
            </a:endParaRPr>
          </a:p>
          <a:p>
            <a:pPr lvl="2"/>
            <a:r>
              <a:rPr lang="en-US" dirty="0" smtClean="0">
                <a:solidFill>
                  <a:schemeClr val="tx2">
                    <a:lumMod val="75000"/>
                  </a:schemeClr>
                </a:solidFill>
              </a:rPr>
              <a:t>We </a:t>
            </a:r>
            <a:r>
              <a:rPr lang="en-US" dirty="0">
                <a:solidFill>
                  <a:schemeClr val="tx2">
                    <a:lumMod val="75000"/>
                  </a:schemeClr>
                </a:solidFill>
              </a:rPr>
              <a:t>are going to get there faster. </a:t>
            </a:r>
            <a:endParaRPr lang="en-US" dirty="0" smtClean="0">
              <a:solidFill>
                <a:schemeClr val="tx2">
                  <a:lumMod val="75000"/>
                </a:schemeClr>
              </a:solidFill>
            </a:endParaRPr>
          </a:p>
          <a:p>
            <a:pPr lvl="2"/>
            <a:r>
              <a:rPr lang="en-US" dirty="0" smtClean="0">
                <a:solidFill>
                  <a:schemeClr val="tx2">
                    <a:lumMod val="75000"/>
                  </a:schemeClr>
                </a:solidFill>
              </a:rPr>
              <a:t> </a:t>
            </a:r>
            <a:r>
              <a:rPr lang="en-US" dirty="0">
                <a:solidFill>
                  <a:schemeClr val="tx2">
                    <a:lumMod val="75000"/>
                  </a:schemeClr>
                </a:solidFill>
              </a:rPr>
              <a:t>LB’s are not used to having to fit that quickly.</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924" y="4049598"/>
            <a:ext cx="5873390" cy="267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677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latin typeface="Arial Black" pitchFamily="34" charset="0"/>
              </a:rPr>
              <a:t>GREAT GOALINE OFFENSE</a:t>
            </a:r>
            <a:endParaRPr lang="en-US" dirty="0"/>
          </a:p>
        </p:txBody>
      </p:sp>
      <p:sp>
        <p:nvSpPr>
          <p:cNvPr id="3" name="Content Placeholder 2"/>
          <p:cNvSpPr>
            <a:spLocks noGrp="1"/>
          </p:cNvSpPr>
          <p:nvPr>
            <p:ph idx="1"/>
          </p:nvPr>
        </p:nvSpPr>
        <p:spPr/>
        <p:txBody>
          <a:bodyPr/>
          <a:lstStyle/>
          <a:p>
            <a:pPr lvl="1"/>
            <a:r>
              <a:rPr lang="en-US" dirty="0" smtClean="0">
                <a:solidFill>
                  <a:schemeClr val="tx2">
                    <a:lumMod val="75000"/>
                  </a:schemeClr>
                </a:solidFill>
              </a:rPr>
              <a:t>We </a:t>
            </a:r>
            <a:r>
              <a:rPr lang="en-US" dirty="0">
                <a:solidFill>
                  <a:schemeClr val="tx2">
                    <a:lumMod val="75000"/>
                  </a:schemeClr>
                </a:solidFill>
              </a:rPr>
              <a:t>do not have to change personnel, scheme, or philosophy when we get to the most important part of the field.  We run what we do well and our whole playbook is accessible to us. </a:t>
            </a:r>
          </a:p>
          <a:p>
            <a:endParaRPr lang="en-US" dirty="0"/>
          </a:p>
        </p:txBody>
      </p:sp>
      <p:pic>
        <p:nvPicPr>
          <p:cNvPr id="3074" name="Picture 2" descr="http://www.miprepzone.com/uploads/TRUdevontemacGreg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353" y="3505200"/>
            <a:ext cx="60960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100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solidFill>
                  <a:schemeClr val="tx2">
                    <a:lumMod val="75000"/>
                  </a:schemeClr>
                </a:solidFill>
                <a:latin typeface="Arial Black" pitchFamily="34" charset="0"/>
              </a:rPr>
              <a:t>FITS MULTIPLE PERSONNEL </a:t>
            </a:r>
            <a:endParaRPr lang="en-US" dirty="0"/>
          </a:p>
        </p:txBody>
      </p:sp>
      <p:sp>
        <p:nvSpPr>
          <p:cNvPr id="3" name="Content Placeholder 2"/>
          <p:cNvSpPr>
            <a:spLocks noGrp="1"/>
          </p:cNvSpPr>
          <p:nvPr>
            <p:ph idx="1"/>
          </p:nvPr>
        </p:nvSpPr>
        <p:spPr>
          <a:xfrm>
            <a:off x="457200" y="1295400"/>
            <a:ext cx="8229600" cy="4525963"/>
          </a:xfrm>
        </p:spPr>
        <p:txBody>
          <a:bodyPr>
            <a:normAutofit fontScale="92500"/>
          </a:bodyPr>
          <a:lstStyle/>
          <a:p>
            <a:pPr lvl="1"/>
            <a:r>
              <a:rPr lang="en-US" dirty="0" smtClean="0">
                <a:solidFill>
                  <a:schemeClr val="tx2">
                    <a:lumMod val="75000"/>
                  </a:schemeClr>
                </a:solidFill>
              </a:rPr>
              <a:t>We </a:t>
            </a:r>
            <a:r>
              <a:rPr lang="en-US" dirty="0">
                <a:solidFill>
                  <a:schemeClr val="tx2">
                    <a:lumMod val="75000"/>
                  </a:schemeClr>
                </a:solidFill>
              </a:rPr>
              <a:t>do not require big offensive </a:t>
            </a:r>
            <a:r>
              <a:rPr lang="en-US" dirty="0" smtClean="0">
                <a:solidFill>
                  <a:schemeClr val="tx2">
                    <a:lumMod val="75000"/>
                  </a:schemeClr>
                </a:solidFill>
              </a:rPr>
              <a:t>lineman </a:t>
            </a:r>
          </a:p>
          <a:p>
            <a:pPr lvl="2"/>
            <a:r>
              <a:rPr lang="en-US" dirty="0" smtClean="0">
                <a:solidFill>
                  <a:schemeClr val="tx2">
                    <a:lumMod val="75000"/>
                  </a:schemeClr>
                </a:solidFill>
              </a:rPr>
              <a:t>our </a:t>
            </a:r>
            <a:r>
              <a:rPr lang="en-US" dirty="0">
                <a:solidFill>
                  <a:schemeClr val="tx2">
                    <a:lumMod val="75000"/>
                  </a:schemeClr>
                </a:solidFill>
              </a:rPr>
              <a:t>guards were both under 170lbs this season</a:t>
            </a:r>
          </a:p>
          <a:p>
            <a:pPr lvl="1"/>
            <a:r>
              <a:rPr lang="en-US" dirty="0" smtClean="0">
                <a:solidFill>
                  <a:schemeClr val="tx2">
                    <a:lumMod val="75000"/>
                  </a:schemeClr>
                </a:solidFill>
              </a:rPr>
              <a:t>You </a:t>
            </a:r>
            <a:r>
              <a:rPr lang="en-US" dirty="0">
                <a:solidFill>
                  <a:schemeClr val="tx2">
                    <a:lumMod val="75000"/>
                  </a:schemeClr>
                </a:solidFill>
              </a:rPr>
              <a:t>don’t need a true QB or feature </a:t>
            </a:r>
            <a:r>
              <a:rPr lang="en-US" dirty="0" smtClean="0">
                <a:solidFill>
                  <a:schemeClr val="tx2">
                    <a:lumMod val="75000"/>
                  </a:schemeClr>
                </a:solidFill>
              </a:rPr>
              <a:t>TB</a:t>
            </a:r>
          </a:p>
          <a:p>
            <a:pPr lvl="2"/>
            <a:r>
              <a:rPr lang="en-US" dirty="0" smtClean="0">
                <a:solidFill>
                  <a:schemeClr val="tx2">
                    <a:lumMod val="75000"/>
                  </a:schemeClr>
                </a:solidFill>
              </a:rPr>
              <a:t>we </a:t>
            </a:r>
            <a:r>
              <a:rPr lang="en-US" dirty="0">
                <a:solidFill>
                  <a:schemeClr val="tx2">
                    <a:lumMod val="75000"/>
                  </a:schemeClr>
                </a:solidFill>
              </a:rPr>
              <a:t>can fit our system to our QB’s talents and feature 3-4 different backs. </a:t>
            </a:r>
          </a:p>
          <a:p>
            <a:pPr lvl="2"/>
            <a:r>
              <a:rPr lang="en-US" dirty="0">
                <a:solidFill>
                  <a:schemeClr val="tx2">
                    <a:lumMod val="75000"/>
                  </a:schemeClr>
                </a:solidFill>
              </a:rPr>
              <a:t>We rushed for nearly 4000 yards this season and did not have one back go over 1000 yards.  </a:t>
            </a:r>
          </a:p>
          <a:p>
            <a:pPr lvl="1"/>
            <a:r>
              <a:rPr lang="en-US" dirty="0">
                <a:solidFill>
                  <a:schemeClr val="tx2">
                    <a:lumMod val="75000"/>
                  </a:schemeClr>
                </a:solidFill>
              </a:rPr>
              <a:t>It builds a </a:t>
            </a:r>
            <a:r>
              <a:rPr lang="en-US" dirty="0" smtClean="0">
                <a:solidFill>
                  <a:schemeClr val="tx2">
                    <a:lumMod val="75000"/>
                  </a:schemeClr>
                </a:solidFill>
              </a:rPr>
              <a:t>team</a:t>
            </a:r>
          </a:p>
          <a:p>
            <a:pPr lvl="2"/>
            <a:r>
              <a:rPr lang="en-US" dirty="0" smtClean="0">
                <a:solidFill>
                  <a:schemeClr val="tx2">
                    <a:lumMod val="75000"/>
                  </a:schemeClr>
                </a:solidFill>
              </a:rPr>
              <a:t> Our backs </a:t>
            </a:r>
            <a:r>
              <a:rPr lang="en-US" dirty="0">
                <a:solidFill>
                  <a:schemeClr val="tx2">
                    <a:lumMod val="75000"/>
                  </a:schemeClr>
                </a:solidFill>
              </a:rPr>
              <a:t>realize the importance of blocking and faking </a:t>
            </a:r>
          </a:p>
          <a:p>
            <a:pPr lvl="2"/>
            <a:r>
              <a:rPr lang="en-US" dirty="0" smtClean="0">
                <a:solidFill>
                  <a:schemeClr val="tx2">
                    <a:lumMod val="75000"/>
                  </a:schemeClr>
                </a:solidFill>
              </a:rPr>
              <a:t>Team </a:t>
            </a:r>
            <a:r>
              <a:rPr lang="en-US" dirty="0">
                <a:solidFill>
                  <a:schemeClr val="tx2">
                    <a:lumMod val="75000"/>
                  </a:schemeClr>
                </a:solidFill>
              </a:rPr>
              <a:t>success depends on all 11 players.  Not just the guy with the ball.</a:t>
            </a:r>
          </a:p>
          <a:p>
            <a:endParaRPr lang="en-US" dirty="0"/>
          </a:p>
        </p:txBody>
      </p:sp>
    </p:spTree>
    <p:extLst>
      <p:ext uri="{BB962C8B-B14F-4D97-AF65-F5344CB8AC3E}">
        <p14:creationId xmlns:p14="http://schemas.microsoft.com/office/powerpoint/2010/main" val="1121122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latin typeface="Arial Black" pitchFamily="34" charset="0"/>
              </a:rPr>
              <a:t>IT BUILDS A PHYSICAL DEFENSE</a:t>
            </a:r>
            <a:endParaRPr lang="en-US" dirty="0"/>
          </a:p>
        </p:txBody>
      </p:sp>
      <p:sp>
        <p:nvSpPr>
          <p:cNvPr id="3" name="Content Placeholder 2"/>
          <p:cNvSpPr>
            <a:spLocks noGrp="1"/>
          </p:cNvSpPr>
          <p:nvPr>
            <p:ph idx="1"/>
          </p:nvPr>
        </p:nvSpPr>
        <p:spPr>
          <a:xfrm>
            <a:off x="457200" y="1600201"/>
            <a:ext cx="8229600" cy="1828799"/>
          </a:xfrm>
        </p:spPr>
        <p:txBody>
          <a:bodyPr>
            <a:normAutofit fontScale="92500" lnSpcReduction="20000"/>
          </a:bodyPr>
          <a:lstStyle/>
          <a:p>
            <a:pPr lvl="1"/>
            <a:r>
              <a:rPr lang="en-US" dirty="0" smtClean="0">
                <a:solidFill>
                  <a:schemeClr val="tx2">
                    <a:lumMod val="75000"/>
                  </a:schemeClr>
                </a:solidFill>
              </a:rPr>
              <a:t>Practicing </a:t>
            </a:r>
            <a:r>
              <a:rPr lang="en-US" dirty="0">
                <a:solidFill>
                  <a:schemeClr val="tx2">
                    <a:lumMod val="75000"/>
                  </a:schemeClr>
                </a:solidFill>
              </a:rPr>
              <a:t>against a physical offense in August and throughout the year breeds toughness.  </a:t>
            </a:r>
          </a:p>
          <a:p>
            <a:pPr lvl="2"/>
            <a:r>
              <a:rPr lang="en-US" dirty="0">
                <a:solidFill>
                  <a:schemeClr val="tx2">
                    <a:lumMod val="75000"/>
                  </a:schemeClr>
                </a:solidFill>
              </a:rPr>
              <a:t>Our DB’s play running back and are inside runners and physical blockers</a:t>
            </a:r>
          </a:p>
          <a:p>
            <a:pPr lvl="2"/>
            <a:r>
              <a:rPr lang="en-US" dirty="0">
                <a:solidFill>
                  <a:schemeClr val="tx2">
                    <a:lumMod val="75000"/>
                  </a:schemeClr>
                </a:solidFill>
              </a:rPr>
              <a:t>Our LB’s are RB and TE’s that play physical on offense</a:t>
            </a:r>
          </a:p>
          <a:p>
            <a:pPr marL="0" indent="0">
              <a:buNone/>
            </a:pPr>
            <a:endParaRPr lang="en-US" dirty="0"/>
          </a:p>
        </p:txBody>
      </p:sp>
      <p:pic>
        <p:nvPicPr>
          <p:cNvPr id="1026" name="Picture 2" descr="http://t0.gstatic.com/images?q=tbn:ANd9GcTdfiXFe-Vb-vr0oVWwiAMteOdkjk3dGLFGhEudRJnzZcQySjnoPo1RH24f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448639"/>
            <a:ext cx="4648200" cy="262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333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1539</Words>
  <Application>Microsoft Office PowerPoint</Application>
  <PresentationFormat>On-screen Show (4:3)</PresentationFormat>
  <Paragraphs>149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Office Theme</vt:lpstr>
      <vt:lpstr>BUILDING THE TIGHT T OFFENSE</vt:lpstr>
      <vt:lpstr>WHO WE ARE </vt:lpstr>
      <vt:lpstr>WING T?</vt:lpstr>
      <vt:lpstr>BE GREAT AT SOMETHING</vt:lpstr>
      <vt:lpstr>NON-CONVENTIONAL</vt:lpstr>
      <vt:lpstr>THE TIGHT T IS A SPEED OFFENSE</vt:lpstr>
      <vt:lpstr>GREAT GOALINE OFFENSE</vt:lpstr>
      <vt:lpstr>FITS MULTIPLE PERSONNEL </vt:lpstr>
      <vt:lpstr>IT BUILDS A PHYSICAL DEFENSE</vt:lpstr>
      <vt:lpstr>WHAT HAPPENS IF THE STOP US?</vt:lpstr>
      <vt:lpstr>BUILDING THE OFFFENSE</vt:lpstr>
      <vt:lpstr>THE OFFENSIVE LINE</vt:lpstr>
      <vt:lpstr>RUNNING BACKS</vt:lpstr>
      <vt:lpstr>ELIMINATE SPACE FOR THE DEFENSE</vt:lpstr>
      <vt:lpstr>PUT DEFENDERS IN DIFFERENT SPOTS</vt:lpstr>
      <vt:lpstr>ATTACK THE WHOLE FIELD</vt:lpstr>
      <vt:lpstr>PowerPoint Presentation</vt:lpstr>
      <vt:lpstr>TIGHT T PASS GAME</vt:lpstr>
      <vt:lpstr>BASIC INFO</vt:lpstr>
      <vt:lpstr>WHAT WE DO</vt:lpstr>
      <vt:lpstr>PROTECTION COMES FIRST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Tight T Offense</dc:title>
  <dc:creator>Stiegel, Eric</dc:creator>
  <cp:lastModifiedBy>Poltrock, David</cp:lastModifiedBy>
  <cp:revision>40</cp:revision>
  <dcterms:created xsi:type="dcterms:W3CDTF">2013-04-19T16:17:44Z</dcterms:created>
  <dcterms:modified xsi:type="dcterms:W3CDTF">2016-11-01T17:00:08Z</dcterms:modified>
</cp:coreProperties>
</file>